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66" r:id="rId4"/>
    <p:sldId id="268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7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9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45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3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24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2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2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6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10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0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4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3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0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9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64563" y="691895"/>
            <a:ext cx="6243955" cy="911860"/>
            <a:chOff x="1464563" y="691895"/>
            <a:chExt cx="6243955" cy="911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563" y="691895"/>
              <a:ext cx="6243828" cy="301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6147" y="996695"/>
              <a:ext cx="3095244" cy="301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4504" y="996695"/>
              <a:ext cx="2432304" cy="301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7611" y="1301495"/>
              <a:ext cx="4283964" cy="3017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4584" y="1301495"/>
              <a:ext cx="458724" cy="3017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19" y="1301495"/>
              <a:ext cx="1990344" cy="3017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10105" y="430149"/>
            <a:ext cx="589216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Microsoft Sans Serif"/>
                <a:cs typeface="Microsoft Sans Serif"/>
              </a:rPr>
              <a:t>ДОПОЛНИТЕЛЬНАЯ </a:t>
            </a:r>
            <a:r>
              <a:rPr sz="2000" spc="-20" dirty="0">
                <a:latin typeface="Microsoft Sans Serif"/>
                <a:cs typeface="Microsoft Sans Serif"/>
              </a:rPr>
              <a:t>ОБЩЕОБРАЗОВАТЕЛЬНАЯ </a:t>
            </a:r>
            <a:r>
              <a:rPr sz="2000" spc="-5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ОБЩЕРАЗВИВАЮЩАЯ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ПРОГРАММА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ПО</a:t>
            </a:r>
            <a:endParaRPr sz="2000" dirty="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</a:pPr>
            <a:r>
              <a:rPr sz="2000" spc="-65" dirty="0" smtClean="0">
                <a:latin typeface="Microsoft Sans Serif"/>
                <a:cs typeface="Microsoft Sans Serif"/>
              </a:rPr>
              <a:t>ДЕКОРАТИВНО</a:t>
            </a:r>
            <a:r>
              <a:rPr lang="ru-RU" sz="2000" spc="-65" dirty="0" smtClean="0">
                <a:latin typeface="Microsoft Sans Serif"/>
                <a:cs typeface="Microsoft Sans Serif"/>
              </a:rPr>
              <a:t>-</a:t>
            </a:r>
            <a:r>
              <a:rPr sz="2000" spc="10" dirty="0" smtClean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ПРИКЛАДНОМУ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25" dirty="0" smtClean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ТВОРЧЕСТВУ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5112" y="2606320"/>
            <a:ext cx="8246364" cy="8092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97407" y="1882597"/>
            <a:ext cx="72358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5" dirty="0">
                <a:solidFill>
                  <a:srgbClr val="4E3A2F"/>
                </a:solidFill>
                <a:latin typeface="Arial"/>
                <a:cs typeface="Arial"/>
              </a:rPr>
              <a:t>«ГОРОД </a:t>
            </a:r>
            <a:r>
              <a:rPr sz="5400" b="1" spc="-40" dirty="0">
                <a:solidFill>
                  <a:srgbClr val="4E3A2F"/>
                </a:solidFill>
                <a:latin typeface="Arial"/>
                <a:cs typeface="Arial"/>
              </a:rPr>
              <a:t>МАСТЕРОВ»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1" y="3905059"/>
            <a:ext cx="5563108" cy="9156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ru-RU" sz="2400" spc="-5" dirty="0" smtClean="0">
                <a:solidFill>
                  <a:srgbClr val="443329"/>
                </a:solidFill>
                <a:latin typeface="Times New Roman"/>
                <a:cs typeface="Times New Roman"/>
              </a:rPr>
              <a:t>               </a:t>
            </a:r>
            <a:r>
              <a:rPr sz="2400" spc="-5" dirty="0" err="1" smtClean="0">
                <a:latin typeface="Times New Roman"/>
                <a:cs typeface="Times New Roman"/>
              </a:rPr>
              <a:t>Возраст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детей: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ле</a:t>
            </a:r>
            <a:r>
              <a:rPr lang="ru-RU" sz="2400" spc="-5" dirty="0" smtClean="0">
                <a:latin typeface="Times New Roman"/>
                <a:cs typeface="Times New Roman"/>
              </a:rPr>
              <a:t>т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ru-RU" sz="2400" spc="-5" dirty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             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Срок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реализации: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0" dirty="0" err="1" smtClean="0"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17" y="3496528"/>
            <a:ext cx="3148361" cy="2718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75716"/>
            <a:ext cx="8999220" cy="967740"/>
            <a:chOff x="144779" y="775716"/>
            <a:chExt cx="8999220" cy="96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775716"/>
              <a:ext cx="8578596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1263396"/>
              <a:ext cx="8999220" cy="4800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63982"/>
            <a:ext cx="84753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solidFill>
                  <a:schemeClr val="tx1"/>
                </a:solidFill>
              </a:rPr>
              <a:t>ЕЖЕГОДНО</a:t>
            </a:r>
            <a:r>
              <a:rPr sz="3200" spc="-15" dirty="0">
                <a:solidFill>
                  <a:schemeClr val="tx1"/>
                </a:solidFill>
              </a:rPr>
              <a:t> </a:t>
            </a:r>
            <a:r>
              <a:rPr sz="3200" spc="-40" dirty="0">
                <a:solidFill>
                  <a:schemeClr val="tx1"/>
                </a:solidFill>
              </a:rPr>
              <a:t>ТВОРЧЕСКИМИ</a:t>
            </a:r>
            <a:r>
              <a:rPr sz="3200" spc="-20" dirty="0">
                <a:solidFill>
                  <a:schemeClr val="tx1"/>
                </a:solidFill>
              </a:rPr>
              <a:t> </a:t>
            </a:r>
            <a:r>
              <a:rPr sz="3200" spc="-45" dirty="0">
                <a:solidFill>
                  <a:schemeClr val="tx1"/>
                </a:solidFill>
              </a:rPr>
              <a:t>РАБОТАМИ</a:t>
            </a:r>
            <a:endParaRPr sz="320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  <a:tabLst>
                <a:tab pos="7415530" algn="l"/>
              </a:tabLst>
            </a:pPr>
            <a:r>
              <a:rPr sz="3200" dirty="0">
                <a:solidFill>
                  <a:schemeClr val="tx1"/>
                </a:solidFill>
              </a:rPr>
              <a:t>РЕ</a:t>
            </a:r>
            <a:r>
              <a:rPr sz="3200" spc="-40" dirty="0">
                <a:solidFill>
                  <a:schemeClr val="tx1"/>
                </a:solidFill>
              </a:rPr>
              <a:t>Б</a:t>
            </a:r>
            <a:r>
              <a:rPr sz="3200" spc="-5" dirty="0">
                <a:solidFill>
                  <a:schemeClr val="tx1"/>
                </a:solidFill>
              </a:rPr>
              <a:t>Я</a:t>
            </a:r>
            <a:r>
              <a:rPr sz="3200" dirty="0">
                <a:solidFill>
                  <a:schemeClr val="tx1"/>
                </a:solidFill>
              </a:rPr>
              <a:t>Т</a:t>
            </a:r>
            <a:r>
              <a:rPr sz="3200" spc="25" dirty="0">
                <a:solidFill>
                  <a:schemeClr val="tx1"/>
                </a:solidFill>
              </a:rPr>
              <a:t> </a:t>
            </a:r>
            <a:r>
              <a:rPr sz="3200" spc="-150" dirty="0">
                <a:solidFill>
                  <a:schemeClr val="tx1"/>
                </a:solidFill>
              </a:rPr>
              <a:t>УК</a:t>
            </a:r>
            <a:r>
              <a:rPr sz="3200" spc="-210" dirty="0">
                <a:solidFill>
                  <a:schemeClr val="tx1"/>
                </a:solidFill>
              </a:rPr>
              <a:t>Р</a:t>
            </a:r>
            <a:r>
              <a:rPr sz="3200" spc="25" dirty="0">
                <a:solidFill>
                  <a:schemeClr val="tx1"/>
                </a:solidFill>
              </a:rPr>
              <a:t>АШАЕТСЯ </a:t>
            </a:r>
            <a:r>
              <a:rPr sz="3200" spc="-5" dirty="0">
                <a:solidFill>
                  <a:schemeClr val="tx1"/>
                </a:solidFill>
              </a:rPr>
              <a:t>НО</a:t>
            </a:r>
            <a:r>
              <a:rPr sz="3200" spc="-105" dirty="0">
                <a:solidFill>
                  <a:schemeClr val="tx1"/>
                </a:solidFill>
              </a:rPr>
              <a:t>В</a:t>
            </a:r>
            <a:r>
              <a:rPr sz="3200" dirty="0">
                <a:solidFill>
                  <a:schemeClr val="tx1"/>
                </a:solidFill>
              </a:rPr>
              <a:t>О</a:t>
            </a:r>
            <a:r>
              <a:rPr sz="3200" spc="-254" dirty="0">
                <a:solidFill>
                  <a:schemeClr val="tx1"/>
                </a:solidFill>
              </a:rPr>
              <a:t>Г</a:t>
            </a:r>
            <a:r>
              <a:rPr sz="3200" spc="-70" dirty="0">
                <a:solidFill>
                  <a:schemeClr val="tx1"/>
                </a:solidFill>
              </a:rPr>
              <a:t>О</a:t>
            </a:r>
            <a:r>
              <a:rPr sz="3200" spc="-85" dirty="0">
                <a:solidFill>
                  <a:schemeClr val="tx1"/>
                </a:solidFill>
              </a:rPr>
              <a:t>ДНЯ</a:t>
            </a:r>
            <a:r>
              <a:rPr sz="3200" spc="-75" dirty="0">
                <a:solidFill>
                  <a:schemeClr val="tx1"/>
                </a:solidFill>
              </a:rPr>
              <a:t>Я</a:t>
            </a:r>
            <a:r>
              <a:rPr sz="3200" dirty="0">
                <a:solidFill>
                  <a:schemeClr val="tx1"/>
                </a:solidFill>
              </a:rPr>
              <a:t>	</a:t>
            </a:r>
            <a:r>
              <a:rPr sz="3200" spc="-105" dirty="0">
                <a:solidFill>
                  <a:schemeClr val="tx1"/>
                </a:solidFill>
              </a:rPr>
              <a:t>ЕЛКА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4276" y="1557527"/>
            <a:ext cx="8174990" cy="5090160"/>
            <a:chOff x="684276" y="1557527"/>
            <a:chExt cx="8174990" cy="5090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1557527"/>
              <a:ext cx="3393948" cy="4524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743" y="1557527"/>
              <a:ext cx="2414016" cy="3218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3472" y="3429000"/>
              <a:ext cx="2415539" cy="3218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1036319"/>
            <a:ext cx="6659879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СПАСИБО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60" dirty="0">
                <a:solidFill>
                  <a:schemeClr val="tx1"/>
                </a:solidFill>
              </a:rPr>
              <a:t>ЗА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ВНИМАНИЕ!!!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7583" y="1306067"/>
            <a:ext cx="8338184" cy="5328285"/>
            <a:chOff x="539495" y="1124711"/>
            <a:chExt cx="8338184" cy="5328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8" y="3212591"/>
              <a:ext cx="2784348" cy="31683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1124711"/>
              <a:ext cx="2520695" cy="34274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6623" y="4005072"/>
              <a:ext cx="2360676" cy="2447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3292" y="1269491"/>
              <a:ext cx="2212848" cy="30952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4908804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436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5" dirty="0"/>
              <a:t>ЦЕЛЬ</a:t>
            </a:r>
            <a:r>
              <a:rPr b="1" spc="-20" dirty="0"/>
              <a:t> </a:t>
            </a:r>
            <a:r>
              <a:rPr b="1" spc="-50" dirty="0"/>
              <a:t>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776" y="1500631"/>
            <a:ext cx="8650224" cy="25549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tabLst>
                <a:tab pos="354965" algn="l"/>
                <a:tab pos="1266190" algn="l"/>
              </a:tabLst>
            </a:pPr>
            <a:r>
              <a:rPr lang="ru-RU" sz="2800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раскрытия и развития потенциальных творческих способностей и возможностей детей  средствами декоративно-прикладного искусства через практическое освоение технологий изготовления изделий в различных  техниках.  </a:t>
            </a:r>
          </a:p>
          <a:p>
            <a:pPr marL="355600" marR="5080" indent="-342900">
              <a:lnSpc>
                <a:spcPct val="80000"/>
              </a:lnSpc>
              <a:spcBef>
                <a:spcPts val="695"/>
              </a:spcBef>
              <a:tabLst>
                <a:tab pos="354965" algn="l"/>
                <a:tab pos="1266190" algn="l"/>
              </a:tabLst>
            </a:pP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602" y="3733800"/>
            <a:ext cx="4104132" cy="28788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3059" y="4272534"/>
            <a:ext cx="4186427" cy="1801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610600" cy="673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211455" indent="360680" algn="just">
              <a:lnSpc>
                <a:spcPct val="112000"/>
              </a:lnSpc>
              <a:spcAft>
                <a:spcPts val="385"/>
              </a:spcAft>
            </a:pPr>
            <a:r>
              <a:rPr lang="ru-RU" sz="28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8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10" indent="-6350">
              <a:lnSpc>
                <a:spcPct val="107000"/>
              </a:lnSpc>
              <a:spcAft>
                <a:spcPts val="535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задачи: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35" marR="211455" indent="541655" algn="just">
              <a:lnSpc>
                <a:spcPct val="112000"/>
              </a:lnSpc>
              <a:spcAft>
                <a:spcPts val="215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-Формировать устойчивый интерес к декоративно – прикладному творчеству, через освоение приёмов и методов работы с различными материалами и инструментами.  </a:t>
            </a:r>
          </a:p>
          <a:p>
            <a:pPr marL="635" marR="211455" indent="541655" algn="just">
              <a:lnSpc>
                <a:spcPct val="112000"/>
              </a:lnSpc>
              <a:spcAft>
                <a:spcPts val="215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-Создать условия для свободного экспериментирования с различными   материалами и инструментами   </a:t>
            </a:r>
          </a:p>
          <a:p>
            <a:pPr marL="635" marR="211455" indent="541655" algn="just">
              <a:lnSpc>
                <a:spcPct val="13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-Дать знания по композиции, формообразования,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цветоведения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знания по истории возникновения и развития изучаемых видов ДПИ.  </a:t>
            </a:r>
          </a:p>
          <a:p>
            <a:pPr marL="635" marR="211455" indent="541655" algn="just">
              <a:lnSpc>
                <a:spcPct val="13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68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686800" cy="553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211455" indent="541655" algn="just">
              <a:lnSpc>
                <a:spcPct val="13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 задачи: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635" marR="211455" indent="541655" algn="just">
              <a:lnSpc>
                <a:spcPct val="112000"/>
              </a:lnSpc>
              <a:spcAft>
                <a:spcPts val="215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Воспитать 	доброжелательное 	отношение 	 к сверстникам, 	эмоциональную отзывчивость, умение ждать, радоваться достигнутому результату.  </a:t>
            </a:r>
          </a:p>
          <a:p>
            <a:pPr marL="16510" marR="296545" indent="535305" algn="just">
              <a:lnSpc>
                <a:spcPct val="157000"/>
              </a:lnSpc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-Воспитывать усидчивость, аккуратность, трудолюбие, дисциплинированность, навыки самообслуживания, прививать навыки работы в коллективе, бережное отношение к вещам, навыки культуры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35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610600" cy="5060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marR="296545" indent="535305">
              <a:lnSpc>
                <a:spcPct val="157000"/>
              </a:lnSpc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задачи: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35" marR="211455" indent="541655" algn="just">
              <a:lnSpc>
                <a:spcPct val="13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художественный вкус, фантазию, изобретательность, пространственное воображение и внимание.  Обогащать визуальный опыт детей через посещение выставок, походов на природу.  </a:t>
            </a:r>
          </a:p>
          <a:p>
            <a:pPr marL="635" marR="211455" indent="541655" algn="just">
              <a:lnSpc>
                <a:spcPct val="112000"/>
              </a:lnSpc>
              <a:spcAft>
                <a:spcPts val="215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у детей способность творчески мылить, приучать к точным движениям пальцев, совершенствовать мелкую моторику рук, развивать глазомер.  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842772"/>
            <a:ext cx="8999220" cy="1455420"/>
            <a:chOff x="144779" y="842772"/>
            <a:chExt cx="8999220" cy="1455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842772"/>
              <a:ext cx="7883652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1330452"/>
              <a:ext cx="8654796" cy="480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1818132"/>
              <a:ext cx="3345179" cy="4800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430783"/>
            <a:ext cx="806513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solidFill>
                  <a:schemeClr val="tx1"/>
                </a:solidFill>
              </a:rPr>
              <a:t>ПРОГРАММА</a:t>
            </a:r>
            <a:r>
              <a:rPr sz="3200" spc="15" dirty="0">
                <a:solidFill>
                  <a:schemeClr val="tx1"/>
                </a:solidFill>
              </a:rPr>
              <a:t> </a:t>
            </a:r>
            <a:r>
              <a:rPr sz="3200" spc="-60" dirty="0">
                <a:solidFill>
                  <a:schemeClr val="tx1"/>
                </a:solidFill>
              </a:rPr>
              <a:t>РАССЧИТАНА</a:t>
            </a:r>
            <a:r>
              <a:rPr sz="3200" spc="4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НА</a:t>
            </a:r>
            <a:r>
              <a:rPr sz="3200" spc="20" dirty="0">
                <a:solidFill>
                  <a:schemeClr val="tx1"/>
                </a:solidFill>
              </a:rPr>
              <a:t> </a:t>
            </a:r>
            <a:r>
              <a:rPr sz="3200" spc="-30" dirty="0">
                <a:solidFill>
                  <a:schemeClr val="tx1"/>
                </a:solidFill>
              </a:rPr>
              <a:t>ВСЕХ </a:t>
            </a:r>
            <a:r>
              <a:rPr sz="3200" spc="-25" dirty="0">
                <a:solidFill>
                  <a:schemeClr val="tx1"/>
                </a:solidFill>
              </a:rPr>
              <a:t> </a:t>
            </a:r>
            <a:r>
              <a:rPr sz="3200" spc="-65" dirty="0">
                <a:solidFill>
                  <a:schemeClr val="tx1"/>
                </a:solidFill>
              </a:rPr>
              <a:t>ДЕТЕЙ</a:t>
            </a:r>
            <a:r>
              <a:rPr sz="3200" spc="5" dirty="0">
                <a:solidFill>
                  <a:schemeClr val="tx1"/>
                </a:solidFill>
              </a:rPr>
              <a:t> </a:t>
            </a:r>
            <a:r>
              <a:rPr sz="3200" spc="-60" dirty="0">
                <a:solidFill>
                  <a:schemeClr val="tx1"/>
                </a:solidFill>
              </a:rPr>
              <a:t>БЕЗ</a:t>
            </a:r>
            <a:r>
              <a:rPr sz="3200" spc="30" dirty="0">
                <a:solidFill>
                  <a:schemeClr val="tx1"/>
                </a:solidFill>
              </a:rPr>
              <a:t> </a:t>
            </a:r>
            <a:r>
              <a:rPr sz="3200" spc="-35" dirty="0">
                <a:solidFill>
                  <a:schemeClr val="tx1"/>
                </a:solidFill>
              </a:rPr>
              <a:t>ОГРАНИЧЕНИЙ</a:t>
            </a:r>
            <a:r>
              <a:rPr sz="3200" spc="-1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В</a:t>
            </a:r>
            <a:r>
              <a:rPr sz="3200" spc="35" dirty="0">
                <a:solidFill>
                  <a:schemeClr val="tx1"/>
                </a:solidFill>
              </a:rPr>
              <a:t> </a:t>
            </a:r>
            <a:r>
              <a:rPr sz="3200" spc="-75" dirty="0">
                <a:solidFill>
                  <a:schemeClr val="tx1"/>
                </a:solidFill>
              </a:rPr>
              <a:t>ВОЗРАСТЕ </a:t>
            </a:r>
            <a:r>
              <a:rPr sz="3200" spc="-835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ОТ</a:t>
            </a:r>
            <a:r>
              <a:rPr sz="3200" spc="2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5</a:t>
            </a:r>
            <a:r>
              <a:rPr sz="3200" spc="35" dirty="0">
                <a:solidFill>
                  <a:schemeClr val="tx1"/>
                </a:solidFill>
              </a:rPr>
              <a:t> </a:t>
            </a:r>
            <a:r>
              <a:rPr sz="3200" spc="-160" dirty="0">
                <a:solidFill>
                  <a:schemeClr val="tx1"/>
                </a:solidFill>
              </a:rPr>
              <a:t>ДО</a:t>
            </a:r>
            <a:r>
              <a:rPr sz="3200" spc="1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6</a:t>
            </a:r>
            <a:r>
              <a:rPr sz="3200" spc="30" dirty="0">
                <a:solidFill>
                  <a:schemeClr val="tx1"/>
                </a:solidFill>
              </a:rPr>
              <a:t> </a:t>
            </a:r>
            <a:r>
              <a:rPr sz="3200" spc="-55" dirty="0">
                <a:solidFill>
                  <a:schemeClr val="tx1"/>
                </a:solidFill>
              </a:rPr>
              <a:t>ЛЕТ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2029968"/>
            <a:ext cx="5544311" cy="18470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3877056"/>
            <a:ext cx="4320540" cy="28803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69316" y="3965448"/>
            <a:ext cx="2663951" cy="2703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75716"/>
            <a:ext cx="8999220" cy="967740"/>
            <a:chOff x="144779" y="775716"/>
            <a:chExt cx="8999220" cy="96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75716"/>
              <a:ext cx="8266176" cy="480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1263396"/>
              <a:ext cx="4390644" cy="4800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9927" y="533400"/>
            <a:ext cx="7675880" cy="562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Microsoft Sans Serif"/>
                <a:cs typeface="Microsoft Sans Serif"/>
              </a:rPr>
              <a:t>ПРОГРАММА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ОБУЧЕНИЯ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СОСТОИТ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5" dirty="0">
                <a:latin typeface="Microsoft Sans Serif"/>
                <a:cs typeface="Microsoft Sans Serif"/>
              </a:rPr>
              <a:t>ИЗ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УЧЕБНЫХ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80" dirty="0">
                <a:latin typeface="Microsoft Sans Serif"/>
                <a:cs typeface="Microsoft Sans Serif"/>
              </a:rPr>
              <a:t>БЛОКОВ</a:t>
            </a:r>
            <a:endParaRPr sz="3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lang="ru-RU" sz="3200" spc="-5" dirty="0" smtClean="0">
                <a:latin typeface="Times New Roman"/>
                <a:cs typeface="Times New Roman"/>
              </a:rPr>
              <a:t>     </a:t>
            </a:r>
            <a:r>
              <a:rPr sz="3200" spc="-5" dirty="0" smtClean="0">
                <a:latin typeface="Times New Roman"/>
                <a:cs typeface="Times New Roman"/>
              </a:rPr>
              <a:t>«</a:t>
            </a:r>
            <a:r>
              <a:rPr sz="3200" spc="-5" dirty="0">
                <a:latin typeface="Times New Roman"/>
                <a:cs typeface="Times New Roman"/>
              </a:rPr>
              <a:t>Рисунок»,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«Аппликация»,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«Рельефная</a:t>
            </a:r>
          </a:p>
          <a:p>
            <a:pPr marL="355600" marR="2950210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аппликация»,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«Объемная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аппликация»,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«Лепка»,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Times New Roman"/>
                <a:cs typeface="Times New Roman"/>
              </a:rPr>
              <a:t>«Тестоплатика»,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spc="-20" dirty="0">
                <a:latin typeface="Times New Roman"/>
                <a:cs typeface="Times New Roman"/>
              </a:rPr>
              <a:t>«Бумагоплатика»,</a:t>
            </a:r>
            <a:endParaRPr sz="3200" dirty="0">
              <a:latin typeface="Times New Roman"/>
              <a:cs typeface="Times New Roman"/>
            </a:endParaRPr>
          </a:p>
          <a:p>
            <a:pPr marL="355600" marR="3580765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«Работа с </a:t>
            </a:r>
            <a:r>
              <a:rPr sz="3200" spc="-5" dirty="0">
                <a:latin typeface="Times New Roman"/>
                <a:cs typeface="Times New Roman"/>
              </a:rPr>
              <a:t>тканью,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нитками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веревкой».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1328" y="1917192"/>
            <a:ext cx="3648455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856488"/>
            <a:ext cx="8936990" cy="1091565"/>
            <a:chOff x="207263" y="856488"/>
            <a:chExt cx="8936990" cy="1091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856488"/>
              <a:ext cx="7110983" cy="359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1222248"/>
              <a:ext cx="7447788" cy="35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" y="1588008"/>
              <a:ext cx="3831336" cy="3596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546353"/>
            <a:ext cx="7011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3594" algn="l"/>
                <a:tab pos="2256790" algn="l"/>
                <a:tab pos="5598160" algn="l"/>
              </a:tabLst>
            </a:pPr>
            <a:r>
              <a:rPr sz="2400" spc="-10" dirty="0">
                <a:solidFill>
                  <a:schemeClr val="tx1"/>
                </a:solidFill>
              </a:rPr>
              <a:t>ПРИ	</a:t>
            </a:r>
            <a:r>
              <a:rPr sz="2400" spc="-20" dirty="0">
                <a:solidFill>
                  <a:schemeClr val="tx1"/>
                </a:solidFill>
              </a:rPr>
              <a:t>ВЫПОЛНЕНИИ</a:t>
            </a:r>
            <a:r>
              <a:rPr sz="2400" spc="20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РАБОТ</a:t>
            </a:r>
            <a:r>
              <a:rPr sz="2400" spc="25" dirty="0">
                <a:solidFill>
                  <a:schemeClr val="tx1"/>
                </a:solidFill>
              </a:rPr>
              <a:t> </a:t>
            </a:r>
            <a:r>
              <a:rPr sz="2400" spc="-20" dirty="0">
                <a:solidFill>
                  <a:schemeClr val="tx1"/>
                </a:solidFill>
              </a:rPr>
              <a:t>ПРИМЕНЯЮТСЯ </a:t>
            </a:r>
            <a:r>
              <a:rPr sz="2400" spc="-15" dirty="0">
                <a:solidFill>
                  <a:schemeClr val="tx1"/>
                </a:solidFill>
              </a:rPr>
              <a:t> </a:t>
            </a:r>
            <a:r>
              <a:rPr sz="2400" spc="-70" dirty="0">
                <a:solidFill>
                  <a:schemeClr val="tx1"/>
                </a:solidFill>
              </a:rPr>
              <a:t>НЕСКОЛЬКО</a:t>
            </a:r>
            <a:r>
              <a:rPr sz="2400" spc="35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ТЕХНИК</a:t>
            </a:r>
            <a:r>
              <a:rPr sz="2400" spc="50" dirty="0">
                <a:solidFill>
                  <a:schemeClr val="tx1"/>
                </a:solidFill>
              </a:rPr>
              <a:t> </a:t>
            </a:r>
            <a:r>
              <a:rPr sz="2400" spc="-20" dirty="0">
                <a:solidFill>
                  <a:schemeClr val="tx1"/>
                </a:solidFill>
              </a:rPr>
              <a:t>ИСПОЛНЕНИЯ	</a:t>
            </a:r>
            <a:r>
              <a:rPr sz="2400" dirty="0">
                <a:solidFill>
                  <a:schemeClr val="tx1"/>
                </a:solidFill>
              </a:rPr>
              <a:t>В</a:t>
            </a:r>
            <a:r>
              <a:rPr sz="2400" spc="-60" dirty="0">
                <a:solidFill>
                  <a:schemeClr val="tx1"/>
                </a:solidFill>
              </a:rPr>
              <a:t> </a:t>
            </a:r>
            <a:r>
              <a:rPr sz="2400" spc="-65" dirty="0">
                <a:solidFill>
                  <a:schemeClr val="tx1"/>
                </a:solidFill>
              </a:rPr>
              <a:t>ОДНОЙ </a:t>
            </a:r>
            <a:r>
              <a:rPr sz="2400" spc="-625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ТВОРЧЕСКОЙ	</a:t>
            </a:r>
            <a:r>
              <a:rPr sz="2400" spc="-35" dirty="0">
                <a:solidFill>
                  <a:schemeClr val="tx1"/>
                </a:solidFill>
              </a:rPr>
              <a:t>РАБОТЕ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160" y="2133600"/>
            <a:ext cx="4012691" cy="18714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9364" y="2060448"/>
            <a:ext cx="2953512" cy="41087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2312" y="4221479"/>
            <a:ext cx="4002023" cy="20878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1046988"/>
            <a:ext cx="8628888" cy="182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52" y="2421635"/>
            <a:ext cx="3048000" cy="42412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6600" y="1341119"/>
            <a:ext cx="2519172" cy="35996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260604"/>
            <a:ext cx="2942844" cy="4136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234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Microsoft Sans Serif</vt:lpstr>
      <vt:lpstr>Times New Roman</vt:lpstr>
      <vt:lpstr>Trebuchet MS</vt:lpstr>
      <vt:lpstr>Wingdings 3</vt:lpstr>
      <vt:lpstr>Грань</vt:lpstr>
      <vt:lpstr>Презентация PowerPoint</vt:lpstr>
      <vt:lpstr>ЦЕЛЬ ПРОГРАММЫ</vt:lpstr>
      <vt:lpstr>Презентация PowerPoint</vt:lpstr>
      <vt:lpstr>Презентация PowerPoint</vt:lpstr>
      <vt:lpstr>Презентация PowerPoint</vt:lpstr>
      <vt:lpstr>ПРОГРАММА РАССЧИТАНА НА ВСЕХ  ДЕТЕЙ БЕЗ ОГРАНИЧЕНИЙ В ВОЗРАСТЕ  ОТ 5 ДО 6 ЛЕТ</vt:lpstr>
      <vt:lpstr>Презентация PowerPoint</vt:lpstr>
      <vt:lpstr>ПРИ ВЫПОЛНЕНИИ РАБОТ ПРИМЕНЯЮТСЯ  НЕСКОЛЬКО ТЕХНИК ИСПОЛНЕНИЯ В ОДНОЙ  ТВОРЧЕСКОЙ РАБОТЕ</vt:lpstr>
      <vt:lpstr>Презентация PowerPoint</vt:lpstr>
      <vt:lpstr>ЕЖЕГОДНО ТВОРЧЕСКИМИ РАБОТАМИ РЕБЯТ УКРАШАЕТСЯ НОВОГОДНЯЯ ЕЛКА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Варик</dc:creator>
  <cp:lastModifiedBy>Рыбакова Наталья</cp:lastModifiedBy>
  <cp:revision>4</cp:revision>
  <dcterms:created xsi:type="dcterms:W3CDTF">2024-01-24T11:54:01Z</dcterms:created>
  <dcterms:modified xsi:type="dcterms:W3CDTF">2024-01-25T08:44:45Z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2024-01-24T00:00:00Z</vt:filetime>
  </property>
</Properties>
</file>