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66" r:id="rId3"/>
    <p:sldId id="268" r:id="rId4"/>
    <p:sldId id="269" r:id="rId5"/>
    <p:sldId id="270" r:id="rId6"/>
    <p:sldId id="271" r:id="rId7"/>
    <p:sldId id="272" r:id="rId8"/>
    <p:sldId id="264" r:id="rId9"/>
    <p:sldId id="273" r:id="rId10"/>
    <p:sldId id="274" r:id="rId11"/>
    <p:sldId id="275" r:id="rId12"/>
    <p:sldId id="267" r:id="rId13"/>
    <p:sldId id="276" r:id="rId14"/>
  </p:sldIdLst>
  <p:sldSz cx="9144000" cy="6858000" type="screen4x3"/>
  <p:notesSz cx="6858000" cy="9144000"/>
  <p:embeddedFontLst>
    <p:embeddedFont>
      <p:font typeface="Romana Script" charset="-52"/>
      <p:regular r:id="rId15"/>
    </p:embeddedFont>
    <p:embeddedFont>
      <p:font typeface="Narkisim" pitchFamily="34" charset="-79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>
        <p:scale>
          <a:sx n="71" d="100"/>
          <a:sy n="71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25.09.2020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25.09.2020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25.09.2020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25.09.2020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25.09.2020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25.09.2020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25.09.2020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25.09.2020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25.09.2020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25.09.2020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25.09.2020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295400" y="1143000"/>
            <a:ext cx="5817822" cy="4398506"/>
            <a:chOff x="2132839" y="3664084"/>
            <a:chExt cx="7628531" cy="393595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595894" y="3664084"/>
              <a:ext cx="7165476" cy="25613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mana Script" pitchFamily="34" charset="-52"/>
                  <a:cs typeface="Narkisim" pitchFamily="34" charset="-79"/>
                </a:rPr>
                <a:t>Презентация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mana Script" pitchFamily="34" charset="-52"/>
                  <a:cs typeface="Narkisim" pitchFamily="34" charset="-79"/>
                </a:rPr>
                <a:t>кружка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Romana Script" pitchFamily="34" charset="-52"/>
                  <a:cs typeface="Narkisim" pitchFamily="34" charset="-79"/>
                </a:rPr>
                <a:t>«Звонок»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mana Script" pitchFamily="34" charset="-52"/>
                <a:cs typeface="Narkisim" pitchFamily="34" charset="-79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32839" y="6856429"/>
              <a:ext cx="6994127" cy="743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 Light" pitchFamily="34" charset="0"/>
                  <a:cs typeface="Adobe Arabic" pitchFamily="18" charset="-78"/>
                </a:rPr>
                <a:t>Педагог-психолог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 Light" pitchFamily="34" charset="0"/>
                  <a:cs typeface="Adobe Arabic" pitchFamily="18" charset="-78"/>
                </a:rPr>
                <a:t>Кожевникова Мария Евгеньевна</a:t>
              </a:r>
              <a:r>
                <a:rPr lang="ru-RU" b="1" dirty="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mana Script" pitchFamily="34" charset="-52"/>
                  <a:cs typeface="Arial" charset="0"/>
                </a:rPr>
                <a:t> </a:t>
              </a:r>
            </a:p>
          </p:txBody>
        </p:sp>
      </p:grpSp>
      <p:pic>
        <p:nvPicPr>
          <p:cNvPr id="8" name="Рисунок 7" descr="7-402x6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1685925" cy="251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это сделать?!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уже было сказано, детям бывает </a:t>
            </a:r>
            <a:r>
              <a:rPr lang="ru-RU" sz="20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достаточно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одного года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подготовки к школе. Поэтому, чтобы помочь ребенку успешно адаптироваться к школе и новым требованиям, </a:t>
            </a:r>
            <a:r>
              <a:rPr lang="ru-RU" sz="2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 рекомендуем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начать готовить ребенка к школе </a:t>
            </a:r>
            <a:r>
              <a:rPr lang="ru-RU" sz="2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уже в старшей группе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этот период, ребенок </a:t>
            </a:r>
            <a:r>
              <a:rPr lang="ru-RU" sz="20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сможет спокойно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без нервов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сформировать </a:t>
            </a:r>
            <a:r>
              <a:rPr lang="ru-RU" sz="2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устойчивые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навыки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и психические процессы,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необходимые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школе.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Кроме этого вероятность того, что ребенок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растеряется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уроке намного </a:t>
            </a:r>
            <a:r>
              <a:rPr lang="ru-RU" sz="2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снизится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 вместо 60 %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усвоенного ранее материала первоклассник сможет выдать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уже 80 % и выше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Кружок «Звонок»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дошкольном возрасте внимание очень неустойчиво. Дети отличается большой подвижностью, нуждаются в частой смене видов деятельности, ПОЭТОМУ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Целью нашего кружка является: </a:t>
            </a: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и коррекция произвольного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внимания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памяти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Которые так необходимы для начала </a:t>
            </a:r>
          </a:p>
          <a:p>
            <a:pPr algn="just">
              <a:buNone/>
            </a:pPr>
            <a: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спешного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обучения в школе.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итоге:</a:t>
            </a:r>
            <a:endParaRPr lang="ru-RU" sz="6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447800"/>
            <a:ext cx="8763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начать развивать память и произвольное внимание не с 6, а 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5 лет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то: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Ваш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сможет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услышать установку учителя;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списать задание с доски;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отвлекаться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посторонние раздражители;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Длительное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концентрироваться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выполнении задания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это значит – он сможет избежать </a:t>
            </a:r>
          </a:p>
          <a:p>
            <a:pPr algn="ctr">
              <a:buNone/>
            </a:pP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ОШИБОК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порадовать Вас отличными оценками!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Спасибо за внимание!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Анюта\Desktop\КАРТИНКИ\9de03c70c0bc4eff75ecbee3919a1fd765ac03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429500" cy="5609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дети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успевают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школе?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Причины: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Новая обстановка!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Новый коллектив!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Стресс !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(перемена статуса воспитанника на статус школьника);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Вместо воспитателя –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Вместо игры –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Вместо игрушек-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парта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dirty="0" smtClean="0">
              <a:solidFill>
                <a:srgbClr val="0033CC"/>
              </a:solidFill>
            </a:endParaRPr>
          </a:p>
          <a:p>
            <a:endParaRPr lang="ru-RU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73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Как следствие –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ПЛОХИЕ</a:t>
            </a:r>
            <a:r>
              <a:rPr lang="ru-RU" sz="2800" b="1" dirty="0" smtClean="0">
                <a:solidFill>
                  <a:srgbClr val="FF0000"/>
                </a:solidFill>
              </a:rPr>
              <a:t> оценки и </a:t>
            </a:r>
            <a:r>
              <a:rPr lang="ru-RU" sz="3600" b="1" dirty="0" smtClean="0">
                <a:solidFill>
                  <a:srgbClr val="FF0000"/>
                </a:solidFill>
              </a:rPr>
              <a:t>НИЗКАЯ </a:t>
            </a:r>
            <a:r>
              <a:rPr lang="ru-RU" sz="2800" b="1" dirty="0" smtClean="0">
                <a:solidFill>
                  <a:srgbClr val="FF0000"/>
                </a:solidFill>
              </a:rPr>
              <a:t>успеваемость.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AdEno1JEqdg.jpg"/>
          <p:cNvPicPr>
            <a:picLocks noChangeAspect="1"/>
          </p:cNvPicPr>
          <p:nvPr/>
        </p:nvPicPr>
        <p:blipFill>
          <a:blip r:embed="rId2" cstate="print"/>
          <a:srcRect l="3947" t="4896" r="21053"/>
          <a:stretch>
            <a:fillRect/>
          </a:stretch>
        </p:blipFill>
        <p:spPr>
          <a:xfrm>
            <a:off x="3962400" y="3429000"/>
            <a:ext cx="5029200" cy="3124200"/>
          </a:xfrm>
          <a:prstGeom prst="roundRect">
            <a:avLst/>
          </a:prstGeom>
        </p:spPr>
      </p:pic>
      <p:pic>
        <p:nvPicPr>
          <p:cNvPr id="4" name="Содержимое 3" descr="3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600200"/>
            <a:ext cx="4163527" cy="31242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Почему так происходит?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Ребенок имеет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слабую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учебную мотивацию или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имеет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ее вообще.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ребенка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слабо развиты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познавательные процессы (память, концентрация внимания, мышление, восприятие).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Ребенок психологически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готов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к школе. </a:t>
            </a:r>
          </a:p>
          <a:p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Вопрос?!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Часто у родителей возникают вопросы:</a:t>
            </a:r>
          </a:p>
          <a:p>
            <a:pPr algn="just"/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«Мы с ребенком занимались перед школой целый год, и у него все хорошо получалось. Но, когда он пошел в школу, он все забыл! Почему?!»</a:t>
            </a:r>
          </a:p>
          <a:p>
            <a:pPr algn="just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«Я водила ребенка весь учебный год </a:t>
            </a:r>
          </a:p>
          <a:p>
            <a:pPr algn="just">
              <a:buNone/>
            </a:pP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на занятия по подготовке к школе, </a:t>
            </a:r>
          </a:p>
          <a:p>
            <a:pPr algn="just">
              <a:buNone/>
            </a:pP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но в школе он все равно ничего</a:t>
            </a:r>
          </a:p>
          <a:p>
            <a:pPr algn="just">
              <a:buNone/>
            </a:pP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не понимает!» 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Ответ: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Поскольку ребенок, попадая в новые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школьные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условия, испытывает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стресс!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Он может </a:t>
            </a:r>
            <a:r>
              <a:rPr lang="ru-RU" sz="20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сориентироваться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просто </a:t>
            </a:r>
            <a:r>
              <a:rPr lang="ru-RU" sz="20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забыть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воспользоваться всеми теми знаниями и навыками, которые у него уже есть.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Помимо этого в состоянии стрессовой ситуации, первоклассник может </a:t>
            </a:r>
            <a:r>
              <a:rPr lang="ru-RU" sz="20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растеряться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из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100%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усвоенной ранее информации выдать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60 %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или еще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меньше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Также не будем забывать и то, что для некоторых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детей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года подготовки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 школы оказывается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недостаточным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чтобы сформировать достаточно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крепкие навыки, а также устойчивые познавательные и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произвольные процессы.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Основная проблема: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Часто из-за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слабо развитых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познавательных процессов: </a:t>
            </a:r>
            <a:r>
              <a:rPr lang="ru-RU" sz="24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концентрации и устойчивости внимания, а также </a:t>
            </a: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низкого</a:t>
            </a:r>
            <a:r>
              <a:rPr lang="ru-RU" sz="24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объема памяти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Ребенок просто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может </a:t>
            </a:r>
            <a:r>
              <a:rPr lang="ru-RU" sz="2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услышать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понять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задание учителя, а также списать задание с доски.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Как следствие, ребенок допускает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ошибки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которые и ведут к не пониманию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материала, а значит к </a:t>
            </a:r>
            <a:r>
              <a:rPr lang="ru-RU" sz="2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плохим оценкам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страху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перед доской и учителем, а также к </a:t>
            </a:r>
            <a:r>
              <a:rPr lang="ru-RU" sz="2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неуверенности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в собственных силах 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негативному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отношению к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учебе.</a:t>
            </a: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помочь?!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omework-1-1030x6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396900"/>
            <a:ext cx="7696200" cy="51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Пути решения:</a:t>
            </a:r>
            <a:endParaRPr lang="ru-RU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Заранее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начать готовить ребенка к школе;</a:t>
            </a:r>
          </a:p>
          <a:p>
            <a:r>
              <a:rPr lang="ru-RU" b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его познавательные и волевые процессы;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b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положительное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отношение к учебе и </a:t>
            </a:r>
            <a:r>
              <a:rPr lang="ru-RU" b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 школе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b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интерес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приобретению новых </a:t>
            </a:r>
            <a:r>
              <a:rPr lang="ru-RU" b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CC"/>
      </a:hlink>
      <a:folHlink>
        <a:srgbClr val="0033C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595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Romana Script</vt:lpstr>
      <vt:lpstr>Narkisim</vt:lpstr>
      <vt:lpstr>Myriad Pro Light</vt:lpstr>
      <vt:lpstr>Adobe Arabic</vt:lpstr>
      <vt:lpstr>Times New Roman</vt:lpstr>
      <vt:lpstr>Calibri</vt:lpstr>
      <vt:lpstr>1_Тема Office</vt:lpstr>
      <vt:lpstr>Слайд 1</vt:lpstr>
      <vt:lpstr>Почему дети не успевают в школе?</vt:lpstr>
      <vt:lpstr>Как следствие – ПЛОХИЕ оценки и НИЗКАЯ успеваемость.</vt:lpstr>
      <vt:lpstr>Почему так происходит?</vt:lpstr>
      <vt:lpstr>Вопрос?!</vt:lpstr>
      <vt:lpstr>Ответ:</vt:lpstr>
      <vt:lpstr>Основная проблема:</vt:lpstr>
      <vt:lpstr>Как помочь?!</vt:lpstr>
      <vt:lpstr>Пути решения:</vt:lpstr>
      <vt:lpstr>Как это сделать?!</vt:lpstr>
      <vt:lpstr>Кружок «Звонок»</vt:lpstr>
      <vt:lpstr>В итоге: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</dc:title>
  <dc:creator>Фокина Лидия Петровна</dc:creator>
  <cp:keywords>Шаблон презентации</cp:keywords>
  <cp:lastModifiedBy>Анюта</cp:lastModifiedBy>
  <cp:revision>61</cp:revision>
  <dcterms:created xsi:type="dcterms:W3CDTF">2014-07-06T18:18:01Z</dcterms:created>
  <dcterms:modified xsi:type="dcterms:W3CDTF">2020-09-25T11:04:22Z</dcterms:modified>
</cp:coreProperties>
</file>