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1" r:id="rId4"/>
    <p:sldId id="257" r:id="rId5"/>
    <p:sldId id="258" r:id="rId6"/>
    <p:sldId id="259" r:id="rId7"/>
    <p:sldId id="260" r:id="rId8"/>
    <p:sldId id="263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AA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7772400" cy="1470025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</a:rPr>
              <a:t>Дополнительная образовательная программа «Юный шахматист»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492896"/>
            <a:ext cx="4754894" cy="3566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216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515827" y="2986775"/>
            <a:ext cx="2592288" cy="216024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Почему именно шахматы?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476672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Формируют умение действовать в уме и формировать внутренний план действий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555776" y="1412776"/>
            <a:ext cx="720080" cy="72008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5536" y="2780928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Повышают уровень академической успеваемости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699792" y="3356992"/>
            <a:ext cx="576064" cy="50405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07709" y="414908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Улучшают внимание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649337" y="4362492"/>
            <a:ext cx="936104" cy="86583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19" y="5013176"/>
            <a:ext cx="24164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Шахматы учат ребенка предупреждать и контролировать угрозы противника, интенсивное и длительное внимание необходимо не только в момент анализа вариантов, а на протяжении всей игры.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211960" y="303039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Навык прогнозирования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Навык анализа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876256" y="190988"/>
            <a:ext cx="1008112" cy="100811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521545" y="1417115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Детей учат сначала думать, потом действовать. С помощью шахмат учим их задавать себе и отвечать на вопросы «если я сделаю это, что может случиться потом, и как я могу ответить?»</a:t>
            </a:r>
          </a:p>
          <a:p>
            <a:r>
              <a:rPr lang="ru-RU" sz="1200" dirty="0" smtClean="0"/>
              <a:t>С течением времени шахматы помогают развивать терпение и вдумчивость.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6146312" y="2920005"/>
            <a:ext cx="27461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Навык длительного решения задач, видение задачи целиком и формирование качеств культуры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388424" y="3609020"/>
            <a:ext cx="504056" cy="540060"/>
          </a:xfrm>
          <a:prstGeom prst="ellipse">
            <a:avLst/>
          </a:prstGeom>
          <a:solidFill>
            <a:srgbClr val="E8AA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146312" y="4828510"/>
            <a:ext cx="2746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Навык абстрактного мышления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884368" y="5228329"/>
            <a:ext cx="756084" cy="72095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925257" y="5312838"/>
            <a:ext cx="3199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Развивают критическое мышление и рефлексию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6060216" y="5474841"/>
            <a:ext cx="842543" cy="64090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987824" y="6068343"/>
            <a:ext cx="6011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Шахматы учат действовать в определенных, не тобой созданных условиях. Это дисциплинирует ум, а главное тренирует волю.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4976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56991"/>
            <a:ext cx="4752528" cy="316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297311"/>
            <a:ext cx="7128792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Шахматы 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дошкольных 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учреждениях положительно влияют на совершенствование у детей многих психических процессов и таких качеств, как восприятие, внимание, воображение, память, мышление, начальные формы волевого управления поведением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indent="18034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Сегодня обучение шахматам – популярный и эффективный инструмент развития интеллекта ребенка. 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Bef>
                <a:spcPts val="900"/>
              </a:spcBef>
              <a:spcAft>
                <a:spcPts val="90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раннем возрасте у детей происходит формирование механизма «действия в уме». Это важный период, в котором закладываются основы мышления; ребенок учится проигрывать всю ситуацию в уме, прежде чем что-либо сделать.</a:t>
            </a:r>
            <a:endParaRPr lang="ru-RU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180340" algn="just">
              <a:spcAft>
                <a:spcPts val="0"/>
              </a:spcAft>
            </a:pPr>
            <a:endParaRPr lang="ru-RU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6508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20888"/>
            <a:ext cx="5904655" cy="3690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76672"/>
            <a:ext cx="8460432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i="1" dirty="0" smtClean="0">
                <a:solidFill>
                  <a:srgbClr val="00B050"/>
                </a:solidFill>
              </a:rPr>
              <a:t>Цель: </a:t>
            </a:r>
            <a:r>
              <a:rPr lang="ru-RU" sz="4000" dirty="0" smtClean="0">
                <a:solidFill>
                  <a:srgbClr val="00B050"/>
                </a:solidFill>
              </a:rPr>
              <a:t>обучение </a:t>
            </a:r>
            <a:r>
              <a:rPr lang="ru-RU" sz="4000" dirty="0">
                <a:solidFill>
                  <a:srgbClr val="00B050"/>
                </a:solidFill>
              </a:rPr>
              <a:t>дошкольников игре в шахматы</a:t>
            </a:r>
            <a:r>
              <a:rPr lang="ru-RU" sz="4000" dirty="0" smtClean="0">
                <a:solidFill>
                  <a:srgbClr val="00B050"/>
                </a:solidFill>
              </a:rPr>
              <a:t>.</a:t>
            </a:r>
          </a:p>
          <a:p>
            <a:pPr marL="457200" indent="-457200">
              <a:buFont typeface="Wingdings" pitchFamily="2" charset="2"/>
              <a:buChar char="Ø"/>
            </a:pPr>
            <a:endParaRPr lang="ru-RU" sz="3200" dirty="0" smtClean="0"/>
          </a:p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920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6"/>
            <a:ext cx="4572000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00B050"/>
                </a:solidFill>
              </a:rPr>
              <a:t>Задачи: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ru-RU" dirty="0"/>
              <a:t>Изучение шахматных терминов (белое и черное поле, горизонталь, вертикаль, диагональ и т.д.);</a:t>
            </a:r>
          </a:p>
          <a:p>
            <a:pPr marL="457200" lvl="0" indent="-457200"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>
                <a:latin typeface="Times New Roman"/>
                <a:ea typeface="Times New Roman"/>
              </a:rPr>
              <a:t>Учить называть шахматные фигуры: ладья, пешка, слон, ферзь, конь, король;</a:t>
            </a:r>
            <a:endParaRPr lang="ru-RU" sz="1400" dirty="0">
              <a:latin typeface="Times New Roman"/>
              <a:ea typeface="Times New Roman"/>
            </a:endParaRPr>
          </a:p>
          <a:p>
            <a:pPr marL="457200" lvl="0" indent="-457200"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>
                <a:latin typeface="Times New Roman"/>
                <a:ea typeface="Times New Roman"/>
              </a:rPr>
              <a:t>Обучение правилам хода и взятия каждой фигуры</a:t>
            </a:r>
            <a:r>
              <a:rPr lang="ru-RU" dirty="0" smtClean="0">
                <a:latin typeface="Times New Roman"/>
                <a:ea typeface="Times New Roman"/>
              </a:rPr>
              <a:t>;</a:t>
            </a:r>
          </a:p>
          <a:p>
            <a:pPr marL="285750" lvl="0" indent="-285750"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>
                <a:latin typeface="Times New Roman"/>
                <a:ea typeface="Times New Roman"/>
              </a:rPr>
              <a:t>Учить ориентироваться на шахматной доске</a:t>
            </a:r>
            <a:r>
              <a:rPr lang="ru-RU" dirty="0" smtClean="0">
                <a:latin typeface="Times New Roman"/>
                <a:ea typeface="Times New Roman"/>
              </a:rPr>
              <a:t>;</a:t>
            </a:r>
          </a:p>
          <a:p>
            <a:pPr marL="285750" lvl="0" indent="-285750"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>
                <a:latin typeface="Times New Roman"/>
                <a:ea typeface="Times New Roman"/>
              </a:rPr>
              <a:t>Учить играть каждой фигурой в отдельности и в совокупности с другими фигурами без нарушения правил шахматного кодекса;</a:t>
            </a:r>
            <a:endParaRPr lang="ru-RU" sz="1400" dirty="0">
              <a:latin typeface="Times New Roman"/>
              <a:ea typeface="Times New Roman"/>
            </a:endParaRPr>
          </a:p>
          <a:p>
            <a:pPr marL="285750" lvl="0" indent="-285750"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>
                <a:latin typeface="Times New Roman"/>
                <a:ea typeface="Times New Roman"/>
              </a:rPr>
              <a:t>Учить делать рокировку, объявлять шах, ставить мат</a:t>
            </a:r>
            <a:r>
              <a:rPr lang="ru-RU" dirty="0" smtClean="0">
                <a:latin typeface="Times New Roman"/>
                <a:ea typeface="Times New Roman"/>
              </a:rPr>
              <a:t>;</a:t>
            </a:r>
          </a:p>
          <a:p>
            <a:pPr marL="285750" lvl="0" indent="-285750"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>
                <a:latin typeface="Times New Roman"/>
                <a:ea typeface="Times New Roman"/>
              </a:rPr>
              <a:t>Учить решать элементарные задачи на мат в один ход;</a:t>
            </a:r>
          </a:p>
          <a:p>
            <a:pPr marL="285750" lvl="0" indent="-285750"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>
                <a:latin typeface="Times New Roman"/>
                <a:ea typeface="Times New Roman"/>
              </a:rPr>
              <a:t>Учить  обозначению горизонталей, вертикалей, полей, шахматных </a:t>
            </a:r>
            <a:r>
              <a:rPr lang="ru-RU" dirty="0" smtClean="0">
                <a:latin typeface="Times New Roman"/>
                <a:ea typeface="Times New Roman"/>
              </a:rPr>
              <a:t>фигур и т.д.</a:t>
            </a:r>
            <a:endParaRPr lang="ru-RU" dirty="0">
              <a:latin typeface="Times New Roman"/>
              <a:ea typeface="Times New Roman"/>
            </a:endParaRPr>
          </a:p>
          <a:p>
            <a:pPr marL="285750" lvl="0" indent="-285750">
              <a:spcAft>
                <a:spcPts val="0"/>
              </a:spcAft>
              <a:buFont typeface="Wingdings" pitchFamily="2" charset="2"/>
              <a:buChar char="Ø"/>
            </a:pPr>
            <a:endParaRPr lang="ru-RU" sz="1400" dirty="0">
              <a:latin typeface="Times New Roman"/>
              <a:ea typeface="Times New Roman"/>
            </a:endParaRPr>
          </a:p>
          <a:p>
            <a:pPr marL="285750" lvl="0" indent="-285750">
              <a:spcAft>
                <a:spcPts val="0"/>
              </a:spcAft>
              <a:buFont typeface="Wingdings" pitchFamily="2" charset="2"/>
              <a:buChar char="Ø"/>
            </a:pPr>
            <a:endParaRPr lang="ru-RU" dirty="0">
              <a:latin typeface="Times New Roman"/>
              <a:ea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548680"/>
            <a:ext cx="3202703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31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К концу учебного года дети должны знать:</a:t>
            </a:r>
            <a:endParaRPr lang="ru-RU" sz="2000" dirty="0">
              <a:latin typeface="Times New Roman"/>
              <a:ea typeface="Times New Roman"/>
            </a:endParaRPr>
          </a:p>
          <a:p>
            <a:pPr indent="180340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sz="20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408940" algn="l"/>
              </a:tabLst>
            </a:pPr>
            <a:r>
              <a:rPr lang="ru-RU" dirty="0">
                <a:latin typeface="Times New Roman"/>
                <a:ea typeface="Times New Roman"/>
              </a:rPr>
              <a:t>шахматные термины: белое и черное поле, горизонталь, вертикаль, диагональ, центр, партнеры, начальное положение, белые, черные, ход, взятие, стоять под боем, взятие на проходе, длинная и короткая рокировка, шах, мат, пат, ничья;</a:t>
            </a:r>
            <a:endParaRPr lang="ru-RU" sz="20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408940" algn="l"/>
              </a:tabLst>
            </a:pPr>
            <a:r>
              <a:rPr lang="ru-RU" dirty="0">
                <a:latin typeface="Times New Roman"/>
                <a:ea typeface="Times New Roman"/>
              </a:rPr>
              <a:t>названия шахматных фигур: ладья, слон, ферзь, конь, пешка, король; </a:t>
            </a:r>
            <a:endParaRPr lang="ru-RU" sz="20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408940" algn="l"/>
              </a:tabLst>
            </a:pPr>
            <a:r>
              <a:rPr lang="ru-RU" dirty="0">
                <a:latin typeface="Times New Roman"/>
                <a:ea typeface="Times New Roman"/>
              </a:rPr>
              <a:t>правила хода и взятия каждой фигуры.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428" y="2924944"/>
            <a:ext cx="5832648" cy="3339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474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88641"/>
            <a:ext cx="7200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К концу учебного года дети должны уметь:</a:t>
            </a:r>
            <a:endParaRPr lang="ru-RU" sz="2000" dirty="0">
              <a:latin typeface="Times New Roman"/>
              <a:ea typeface="Times New Roman"/>
            </a:endParaRPr>
          </a:p>
          <a:p>
            <a:pPr indent="180340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sz="20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408940" algn="l"/>
              </a:tabLst>
            </a:pPr>
            <a:r>
              <a:rPr lang="ru-RU" dirty="0">
                <a:latin typeface="Times New Roman"/>
                <a:ea typeface="Times New Roman"/>
              </a:rPr>
              <a:t>ориентироваться на шахматной доске;</a:t>
            </a:r>
            <a:endParaRPr lang="ru-RU" sz="20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408940" algn="l"/>
              </a:tabLst>
            </a:pPr>
            <a:r>
              <a:rPr lang="ru-RU" dirty="0">
                <a:latin typeface="Times New Roman"/>
                <a:ea typeface="Times New Roman"/>
              </a:rPr>
              <a:t>играть каждой фигурой в отдельности и в совокупности с другими фигурами без нарушений правил шахматного кодекса;</a:t>
            </a:r>
            <a:endParaRPr lang="ru-RU" sz="20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408940" algn="l"/>
              </a:tabLst>
            </a:pPr>
            <a:r>
              <a:rPr lang="ru-RU" dirty="0">
                <a:latin typeface="Times New Roman"/>
                <a:ea typeface="Times New Roman"/>
              </a:rPr>
              <a:t>правильно помещать шахматную доску между партнерами;</a:t>
            </a:r>
            <a:endParaRPr lang="ru-RU" sz="20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408940" algn="l"/>
              </a:tabLst>
            </a:pPr>
            <a:r>
              <a:rPr lang="ru-RU" dirty="0">
                <a:latin typeface="Times New Roman"/>
                <a:ea typeface="Times New Roman"/>
              </a:rPr>
              <a:t>правильно расставлять фигуры перед игрой;</a:t>
            </a:r>
            <a:endParaRPr lang="ru-RU" sz="20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408940" algn="l"/>
              </a:tabLst>
            </a:pPr>
            <a:r>
              <a:rPr lang="ru-RU" dirty="0">
                <a:latin typeface="Times New Roman"/>
                <a:ea typeface="Times New Roman"/>
              </a:rPr>
              <a:t>различать горизонталь, вертикаль, диагональ;</a:t>
            </a:r>
            <a:endParaRPr lang="ru-RU" sz="20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408940" algn="l"/>
              </a:tabLst>
            </a:pPr>
            <a:r>
              <a:rPr lang="ru-RU" dirty="0">
                <a:latin typeface="Times New Roman"/>
                <a:ea typeface="Times New Roman"/>
              </a:rPr>
              <a:t>рокировать;</a:t>
            </a:r>
            <a:endParaRPr lang="ru-RU" sz="20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408940" algn="l"/>
              </a:tabLst>
            </a:pPr>
            <a:r>
              <a:rPr lang="ru-RU" dirty="0">
                <a:latin typeface="Times New Roman"/>
                <a:ea typeface="Times New Roman"/>
              </a:rPr>
              <a:t>объявлять шах;</a:t>
            </a:r>
            <a:endParaRPr lang="ru-RU" sz="20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408940" algn="l"/>
              </a:tabLst>
            </a:pPr>
            <a:r>
              <a:rPr lang="ru-RU" dirty="0">
                <a:latin typeface="Times New Roman"/>
                <a:ea typeface="Times New Roman"/>
              </a:rPr>
              <a:t>ставить мат;</a:t>
            </a:r>
            <a:endParaRPr lang="ru-RU" sz="20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408940" algn="l"/>
              </a:tabLst>
            </a:pPr>
            <a:r>
              <a:rPr lang="ru-RU" dirty="0">
                <a:latin typeface="Times New Roman"/>
                <a:ea typeface="Times New Roman"/>
              </a:rPr>
              <a:t>решать элементарные задачи на мат в один ход.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25974"/>
            <a:ext cx="4536504" cy="2551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03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ain\Desktop\Фотографии с телефона\фото2019\101APPLE\IMG_80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0357" y="1075908"/>
            <a:ext cx="4896545" cy="441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ain\AppData\Local\Temp\Rar$DRa0.432\IMG_20210121_1542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6712"/>
            <a:ext cx="3867894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99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38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124</TotalTime>
  <Words>352</Words>
  <Application>Microsoft Office PowerPoint</Application>
  <PresentationFormat>Экран (4:3)</PresentationFormat>
  <Paragraphs>43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Аптека</vt:lpstr>
      <vt:lpstr>Дополнительная образовательная программа «Юный шахматист»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Дополнительная образовате</dc:title>
  <dc:creator>Соня</dc:creator>
  <cp:lastModifiedBy>main</cp:lastModifiedBy>
  <cp:revision>15</cp:revision>
  <dcterms:created xsi:type="dcterms:W3CDTF">2020-09-19T18:22:17Z</dcterms:created>
  <dcterms:modified xsi:type="dcterms:W3CDTF">2021-02-03T07:14:38Z</dcterms:modified>
</cp:coreProperties>
</file>