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1.jpg" ContentType="image/jpg"/>
  <Override PartName="/ppt/media/image12.jpg" ContentType="image/jpg"/>
  <Override PartName="/ppt/media/image16.jpg" ContentType="image/jpg"/>
  <Override PartName="/ppt/media/image17.jpg" ContentType="image/jpg"/>
  <Override PartName="/ppt/media/image22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8.jpg" ContentType="image/jpg"/>
  <Override PartName="/ppt/media/image39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91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31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1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06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4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0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9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021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6A5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4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9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3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8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9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7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0727" y="667512"/>
            <a:ext cx="8122920" cy="821690"/>
            <a:chOff x="490727" y="667512"/>
            <a:chExt cx="8122920" cy="821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7" y="667512"/>
              <a:ext cx="5625084" cy="272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299" y="667512"/>
              <a:ext cx="2784348" cy="27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911" y="941832"/>
              <a:ext cx="2193036" cy="272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0888" y="1216152"/>
              <a:ext cx="3861816" cy="2727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6192" y="1216152"/>
              <a:ext cx="413003" cy="2727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6692" y="1216152"/>
              <a:ext cx="1796795" cy="2727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1077" y="487021"/>
            <a:ext cx="7862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ДОПОЛНИТЕЛЬНАЯ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ОБЩЕОБРАЗОВАТЕЛЬНАЯ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ОБЩЕРАЗВИВАЮЩАЯ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ПО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60" dirty="0" smtClean="0">
                <a:latin typeface="Microsoft Sans Serif"/>
                <a:cs typeface="Microsoft Sans Serif"/>
              </a:rPr>
              <a:t>ДЕКОРАТИВНО</a:t>
            </a:r>
            <a:r>
              <a:rPr lang="ru-RU" sz="1800" spc="-60" dirty="0" smtClean="0">
                <a:latin typeface="Microsoft Sans Serif"/>
                <a:cs typeface="Microsoft Sans Serif"/>
              </a:rPr>
              <a:t>-</a:t>
            </a:r>
            <a:r>
              <a:rPr sz="1800" spc="20" dirty="0" smtClean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ПРИКЛАДНОМУ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20" dirty="0" smtClean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ТВОРЧЕСТВУ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7576" y="2356104"/>
            <a:ext cx="8555736" cy="7330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8619" y="1731721"/>
            <a:ext cx="7639684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latin typeface="Arial"/>
                <a:cs typeface="Arial"/>
              </a:rPr>
              <a:t>«</a:t>
            </a:r>
            <a:r>
              <a:rPr sz="4900" b="1" spc="-35" dirty="0">
                <a:latin typeface="Arial"/>
                <a:cs typeface="Arial"/>
              </a:rPr>
              <a:t> </a:t>
            </a:r>
            <a:r>
              <a:rPr sz="4900" b="1" spc="-40" dirty="0">
                <a:latin typeface="Arial"/>
                <a:cs typeface="Arial"/>
              </a:rPr>
              <a:t>МАСТЕРСКАЯ</a:t>
            </a:r>
            <a:r>
              <a:rPr sz="4900" b="1" spc="-30" dirty="0">
                <a:latin typeface="Arial"/>
                <a:cs typeface="Arial"/>
              </a:rPr>
              <a:t> </a:t>
            </a:r>
            <a:r>
              <a:rPr sz="4900" b="1" spc="-55" dirty="0">
                <a:latin typeface="Arial"/>
                <a:cs typeface="Arial"/>
              </a:rPr>
              <a:t>ЧУДЕС</a:t>
            </a:r>
            <a:r>
              <a:rPr sz="4900" b="1" spc="-35" dirty="0">
                <a:latin typeface="Arial"/>
                <a:cs typeface="Arial"/>
              </a:rPr>
              <a:t> </a:t>
            </a:r>
            <a:r>
              <a:rPr sz="4900" b="1" spc="-5" dirty="0">
                <a:latin typeface="Arial"/>
                <a:cs typeface="Arial"/>
              </a:rPr>
              <a:t>»</a:t>
            </a:r>
            <a:endParaRPr sz="4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576" y="3905059"/>
            <a:ext cx="6475983" cy="90281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Возраст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детей: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лет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Срок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реализации: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0" dirty="0" err="1" smtClean="0"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45770"/>
            <a:ext cx="49530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967740"/>
            <a:chOff x="144779" y="775716"/>
            <a:chExt cx="8999220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775716"/>
              <a:ext cx="8578596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1263396"/>
              <a:ext cx="8999220" cy="4800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716" y="275019"/>
            <a:ext cx="84753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solidFill>
                  <a:schemeClr val="tx1"/>
                </a:solidFill>
              </a:rPr>
              <a:t>ЕЖЕГОДНО</a:t>
            </a:r>
            <a:r>
              <a:rPr sz="3200" spc="-15" dirty="0">
                <a:solidFill>
                  <a:schemeClr val="tx1"/>
                </a:solidFill>
              </a:rPr>
              <a:t> </a:t>
            </a:r>
            <a:r>
              <a:rPr sz="3200" spc="-40" dirty="0">
                <a:solidFill>
                  <a:schemeClr val="tx1"/>
                </a:solidFill>
              </a:rPr>
              <a:t>ТВОРЧЕСКИМИ</a:t>
            </a:r>
            <a:r>
              <a:rPr sz="3200" spc="-20" dirty="0">
                <a:solidFill>
                  <a:schemeClr val="tx1"/>
                </a:solidFill>
              </a:rPr>
              <a:t> </a:t>
            </a:r>
            <a:r>
              <a:rPr sz="3200" spc="-45" dirty="0">
                <a:solidFill>
                  <a:schemeClr val="tx1"/>
                </a:solidFill>
              </a:rPr>
              <a:t>РАБОТАМИ</a:t>
            </a:r>
            <a:endParaRPr sz="32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tabLst>
                <a:tab pos="7415530" algn="l"/>
              </a:tabLst>
            </a:pPr>
            <a:r>
              <a:rPr sz="3200" dirty="0">
                <a:solidFill>
                  <a:schemeClr val="tx1"/>
                </a:solidFill>
              </a:rPr>
              <a:t>РЕ</a:t>
            </a:r>
            <a:r>
              <a:rPr sz="3200" spc="-40" dirty="0">
                <a:solidFill>
                  <a:schemeClr val="tx1"/>
                </a:solidFill>
              </a:rPr>
              <a:t>Б</a:t>
            </a:r>
            <a:r>
              <a:rPr sz="3200" spc="-5" dirty="0">
                <a:solidFill>
                  <a:schemeClr val="tx1"/>
                </a:solidFill>
              </a:rPr>
              <a:t>Я</a:t>
            </a:r>
            <a:r>
              <a:rPr sz="3200" dirty="0">
                <a:solidFill>
                  <a:schemeClr val="tx1"/>
                </a:solidFill>
              </a:rPr>
              <a:t>Т</a:t>
            </a:r>
            <a:r>
              <a:rPr sz="3200" spc="25" dirty="0">
                <a:solidFill>
                  <a:schemeClr val="tx1"/>
                </a:solidFill>
              </a:rPr>
              <a:t> </a:t>
            </a:r>
            <a:r>
              <a:rPr sz="3200" spc="-150" dirty="0">
                <a:solidFill>
                  <a:schemeClr val="tx1"/>
                </a:solidFill>
              </a:rPr>
              <a:t>УК</a:t>
            </a:r>
            <a:r>
              <a:rPr sz="3200" spc="-210" dirty="0">
                <a:solidFill>
                  <a:schemeClr val="tx1"/>
                </a:solidFill>
              </a:rPr>
              <a:t>Р</a:t>
            </a:r>
            <a:r>
              <a:rPr sz="3200" spc="25" dirty="0">
                <a:solidFill>
                  <a:schemeClr val="tx1"/>
                </a:solidFill>
              </a:rPr>
              <a:t>АШАЕТСЯ </a:t>
            </a:r>
            <a:r>
              <a:rPr sz="3200" spc="-5" dirty="0">
                <a:solidFill>
                  <a:schemeClr val="tx1"/>
                </a:solidFill>
              </a:rPr>
              <a:t>НО</a:t>
            </a:r>
            <a:r>
              <a:rPr sz="3200" spc="-105" dirty="0">
                <a:solidFill>
                  <a:schemeClr val="tx1"/>
                </a:solidFill>
              </a:rPr>
              <a:t>В</a:t>
            </a:r>
            <a:r>
              <a:rPr sz="3200" dirty="0">
                <a:solidFill>
                  <a:schemeClr val="tx1"/>
                </a:solidFill>
              </a:rPr>
              <a:t>О</a:t>
            </a:r>
            <a:r>
              <a:rPr sz="3200" spc="-254" dirty="0">
                <a:solidFill>
                  <a:schemeClr val="tx1"/>
                </a:solidFill>
              </a:rPr>
              <a:t>Г</a:t>
            </a:r>
            <a:r>
              <a:rPr sz="3200" spc="-70" dirty="0">
                <a:solidFill>
                  <a:schemeClr val="tx1"/>
                </a:solidFill>
              </a:rPr>
              <a:t>О</a:t>
            </a:r>
            <a:r>
              <a:rPr sz="3200" spc="-85" dirty="0">
                <a:solidFill>
                  <a:schemeClr val="tx1"/>
                </a:solidFill>
              </a:rPr>
              <a:t>ДНЯ</a:t>
            </a:r>
            <a:r>
              <a:rPr sz="3200" spc="-75" dirty="0">
                <a:solidFill>
                  <a:schemeClr val="tx1"/>
                </a:solidFill>
              </a:rPr>
              <a:t>Я</a:t>
            </a:r>
            <a:r>
              <a:rPr sz="3200" dirty="0">
                <a:solidFill>
                  <a:schemeClr val="tx1"/>
                </a:solidFill>
              </a:rPr>
              <a:t>	</a:t>
            </a:r>
            <a:r>
              <a:rPr sz="3200" spc="-105" dirty="0">
                <a:solidFill>
                  <a:schemeClr val="tx1"/>
                </a:solidFill>
              </a:rPr>
              <a:t>ЕЛКА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276" y="1557527"/>
            <a:ext cx="8174990" cy="5090160"/>
            <a:chOff x="684276" y="1557527"/>
            <a:chExt cx="8174990" cy="5090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1557527"/>
              <a:ext cx="3393948" cy="4524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3" y="1557527"/>
              <a:ext cx="2414016" cy="3218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3472" y="3429000"/>
              <a:ext cx="2415539" cy="3218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1036319"/>
            <a:ext cx="6659879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СПАСИБО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60" dirty="0">
                <a:solidFill>
                  <a:schemeClr val="tx1"/>
                </a:solidFill>
              </a:rPr>
              <a:t>ЗА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ВНИМАНИЕ!!!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6240" y="1196339"/>
            <a:ext cx="8496300" cy="5240020"/>
            <a:chOff x="396240" y="1196339"/>
            <a:chExt cx="8496300" cy="5240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196339"/>
              <a:ext cx="2578608" cy="3384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845563"/>
              <a:ext cx="2674620" cy="3566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3807" y="3357372"/>
              <a:ext cx="2808732" cy="3078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4908804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436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5" dirty="0"/>
              <a:t>ЦЕЛЬ</a:t>
            </a:r>
            <a:r>
              <a:rPr b="1" spc="-20" dirty="0"/>
              <a:t> </a:t>
            </a:r>
            <a:r>
              <a:rPr b="1" spc="-50" dirty="0"/>
              <a:t>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00631"/>
            <a:ext cx="8436610" cy="16256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675"/>
              </a:spcBef>
              <a:tabLst>
                <a:tab pos="354965" algn="l"/>
                <a:tab pos="5466080" algn="l"/>
              </a:tabLst>
            </a:pPr>
            <a:r>
              <a:rPr sz="1750" spc="-60" dirty="0">
                <a:solidFill>
                  <a:srgbClr val="71A276"/>
                </a:solidFill>
                <a:latin typeface="Microsoft Sans Serif"/>
                <a:cs typeface="Microsoft Sans Serif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Создание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условий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для развития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потенциальных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творческих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способностей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возможностей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детей	</a:t>
            </a:r>
            <a:r>
              <a:rPr sz="2500" spc="-15" dirty="0">
                <a:latin typeface="Times New Roman"/>
                <a:cs typeface="Times New Roman"/>
              </a:rPr>
              <a:t>средствами</a:t>
            </a:r>
            <a:endParaRPr sz="2500" dirty="0">
              <a:latin typeface="Times New Roman"/>
              <a:cs typeface="Times New Roman"/>
            </a:endParaRPr>
          </a:p>
          <a:p>
            <a:pPr marL="355600" marR="339725">
              <a:lnSpc>
                <a:spcPts val="2400"/>
              </a:lnSpc>
              <a:tabLst>
                <a:tab pos="6868159" algn="l"/>
              </a:tabLst>
            </a:pPr>
            <a:r>
              <a:rPr sz="2500" spc="-15" dirty="0">
                <a:latin typeface="Times New Roman"/>
                <a:cs typeface="Times New Roman"/>
              </a:rPr>
              <a:t>декоративно-прикладного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искусства</a:t>
            </a:r>
            <a:r>
              <a:rPr sz="2500" spc="-5" dirty="0">
                <a:latin typeface="Times New Roman"/>
                <a:cs typeface="Times New Roman"/>
              </a:rPr>
              <a:t> и традиционных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народных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промыслов,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через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практическое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освоение 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т</a:t>
            </a:r>
            <a:r>
              <a:rPr sz="2500" spc="-45" dirty="0">
                <a:latin typeface="Times New Roman"/>
                <a:cs typeface="Times New Roman"/>
              </a:rPr>
              <a:t>е</a:t>
            </a:r>
            <a:r>
              <a:rPr sz="2500" spc="-5" dirty="0">
                <a:latin typeface="Times New Roman"/>
                <a:cs typeface="Times New Roman"/>
              </a:rPr>
              <a:t>хн</a:t>
            </a:r>
            <a:r>
              <a:rPr sz="2500" spc="-45" dirty="0">
                <a:latin typeface="Times New Roman"/>
                <a:cs typeface="Times New Roman"/>
              </a:rPr>
              <a:t>о</a:t>
            </a:r>
            <a:r>
              <a:rPr sz="2500" spc="-10" dirty="0">
                <a:latin typeface="Times New Roman"/>
                <a:cs typeface="Times New Roman"/>
              </a:rPr>
              <a:t>логи</a:t>
            </a:r>
            <a:r>
              <a:rPr sz="2500" spc="-5" dirty="0">
                <a:latin typeface="Times New Roman"/>
                <a:cs typeface="Times New Roman"/>
              </a:rPr>
              <a:t>й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из</a:t>
            </a:r>
            <a:r>
              <a:rPr sz="2500" spc="-80" dirty="0">
                <a:latin typeface="Times New Roman"/>
                <a:cs typeface="Times New Roman"/>
              </a:rPr>
              <a:t>г</a:t>
            </a:r>
            <a:r>
              <a:rPr sz="2500" spc="-40" dirty="0">
                <a:latin typeface="Times New Roman"/>
                <a:cs typeface="Times New Roman"/>
              </a:rPr>
              <a:t>от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spc="-45" dirty="0">
                <a:latin typeface="Times New Roman"/>
                <a:cs typeface="Times New Roman"/>
              </a:rPr>
              <a:t>в</a:t>
            </a:r>
            <a:r>
              <a:rPr sz="2500" spc="-10" dirty="0">
                <a:latin typeface="Times New Roman"/>
                <a:cs typeface="Times New Roman"/>
              </a:rPr>
              <a:t>лен</a:t>
            </a:r>
            <a:r>
              <a:rPr sz="2500" spc="-15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я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</a:t>
            </a:r>
            <a:r>
              <a:rPr sz="2500" spc="-60" dirty="0">
                <a:latin typeface="Times New Roman"/>
                <a:cs typeface="Times New Roman"/>
              </a:rPr>
              <a:t>з</a:t>
            </a:r>
            <a:r>
              <a:rPr sz="2500" spc="-5" dirty="0">
                <a:latin typeface="Times New Roman"/>
                <a:cs typeface="Times New Roman"/>
              </a:rPr>
              <a:t>делий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в ра</a:t>
            </a:r>
            <a:r>
              <a:rPr sz="2500" spc="-15" dirty="0">
                <a:latin typeface="Times New Roman"/>
                <a:cs typeface="Times New Roman"/>
              </a:rPr>
              <a:t>з</a:t>
            </a:r>
            <a:r>
              <a:rPr sz="2500" spc="-10" dirty="0">
                <a:latin typeface="Times New Roman"/>
                <a:cs typeface="Times New Roman"/>
              </a:rPr>
              <a:t>личны</a:t>
            </a:r>
            <a:r>
              <a:rPr sz="2500" spc="-5" dirty="0">
                <a:latin typeface="Times New Roman"/>
                <a:cs typeface="Times New Roman"/>
              </a:rPr>
              <a:t>х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т</a:t>
            </a:r>
            <a:r>
              <a:rPr sz="2500" spc="-45" dirty="0">
                <a:latin typeface="Times New Roman"/>
                <a:cs typeface="Times New Roman"/>
              </a:rPr>
              <a:t>е</a:t>
            </a:r>
            <a:r>
              <a:rPr sz="2500" spc="-5" dirty="0">
                <a:latin typeface="Times New Roman"/>
                <a:cs typeface="Times New Roman"/>
              </a:rPr>
              <a:t>хни</a:t>
            </a:r>
            <a:r>
              <a:rPr sz="2500" spc="-50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ах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3500628"/>
            <a:ext cx="3742944" cy="2746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3357372"/>
            <a:ext cx="2375916" cy="3107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4800" y="57564"/>
            <a:ext cx="9601200" cy="558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устойчивый интерес к ДПТ и народным промыслам, через освоение приёмов и методов работы с традиционными и нетрадиционными материалами и инструментами. 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экспериментальной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творческой деятельности    </a:t>
            </a: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Дать знания по композиции, формообразования,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цветоведения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знания по истории возникновения и развития изучаемых видов ДПИ, традиций родного края и многообразии народных промыслов.  </a:t>
            </a:r>
          </a:p>
        </p:txBody>
      </p:sp>
    </p:spTree>
    <p:extLst>
      <p:ext uri="{BB962C8B-B14F-4D97-AF65-F5344CB8AC3E}">
        <p14:creationId xmlns:p14="http://schemas.microsoft.com/office/powerpoint/2010/main" val="38539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99"/>
            <a:ext cx="8915400" cy="4971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-6350">
              <a:lnSpc>
                <a:spcPct val="107000"/>
              </a:lnSpc>
              <a:spcAft>
                <a:spcPts val="665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 задачи: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665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Воспитать доброжелательное 	отношение 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	эмоциональную отзывчивость, умение ждать, радоваться достигнутому результату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38480" indent="-6350">
              <a:lnSpc>
                <a:spcPct val="107000"/>
              </a:lnSpc>
              <a:spcAft>
                <a:spcPts val="665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538480" indent="-6350">
              <a:lnSpc>
                <a:spcPct val="107000"/>
              </a:lnSpc>
              <a:spcAft>
                <a:spcPts val="665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усидчивость, аккуратность, трудолюбие, дисциплинированность, навыки самообслуживания, прививать навыки работы в коллективе, бережное отношение к вещам, навыки культуры поведения.  </a:t>
            </a:r>
          </a:p>
        </p:txBody>
      </p:sp>
    </p:spTree>
    <p:extLst>
      <p:ext uri="{BB962C8B-B14F-4D97-AF65-F5344CB8AC3E}">
        <p14:creationId xmlns:p14="http://schemas.microsoft.com/office/powerpoint/2010/main" val="43906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0" y="611242"/>
            <a:ext cx="8686800" cy="594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задачи: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художественный вкус, фантазию, изобретательность, пространственное воображение, мышление память, внимание.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Обогащать визуальный опыт детей через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посещение выставок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походов на природу.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480" indent="-6350">
              <a:lnSpc>
                <a:spcPct val="107000"/>
              </a:lnSpc>
              <a:spcAft>
                <a:spcPts val="54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способность творчески мылить, приучать к точным движениям пальцев, совершенствовать мелкую моторику рук, развивать глазомер.  </a:t>
            </a:r>
          </a:p>
        </p:txBody>
      </p:sp>
    </p:spTree>
    <p:extLst>
      <p:ext uri="{BB962C8B-B14F-4D97-AF65-F5344CB8AC3E}">
        <p14:creationId xmlns:p14="http://schemas.microsoft.com/office/powerpoint/2010/main" val="35470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842772"/>
            <a:ext cx="8999220" cy="1455420"/>
            <a:chOff x="144779" y="842772"/>
            <a:chExt cx="8999220" cy="145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842772"/>
              <a:ext cx="7883652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1330452"/>
              <a:ext cx="8654796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818132"/>
              <a:ext cx="3345179" cy="4800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430783"/>
            <a:ext cx="806513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chemeClr val="tx1"/>
                </a:solidFill>
              </a:rPr>
              <a:t>ПРОГРАММА</a:t>
            </a:r>
            <a:r>
              <a:rPr sz="3200" spc="15" dirty="0">
                <a:solidFill>
                  <a:schemeClr val="tx1"/>
                </a:solidFill>
              </a:rPr>
              <a:t> </a:t>
            </a:r>
            <a:r>
              <a:rPr sz="3200" spc="-60" dirty="0">
                <a:solidFill>
                  <a:schemeClr val="tx1"/>
                </a:solidFill>
              </a:rPr>
              <a:t>РАССЧИТАНА</a:t>
            </a:r>
            <a:r>
              <a:rPr sz="3200" spc="4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НА</a:t>
            </a:r>
            <a:r>
              <a:rPr sz="3200" spc="20" dirty="0">
                <a:solidFill>
                  <a:schemeClr val="tx1"/>
                </a:solidFill>
              </a:rPr>
              <a:t> </a:t>
            </a:r>
            <a:r>
              <a:rPr sz="3200" spc="-30" dirty="0">
                <a:solidFill>
                  <a:schemeClr val="tx1"/>
                </a:solidFill>
              </a:rPr>
              <a:t>ВСЕХ </a:t>
            </a:r>
            <a:r>
              <a:rPr sz="3200" spc="-25" dirty="0">
                <a:solidFill>
                  <a:schemeClr val="tx1"/>
                </a:solidFill>
              </a:rPr>
              <a:t> </a:t>
            </a:r>
            <a:r>
              <a:rPr sz="3200" spc="-65" dirty="0">
                <a:solidFill>
                  <a:schemeClr val="tx1"/>
                </a:solidFill>
              </a:rPr>
              <a:t>ДЕТЕЙ</a:t>
            </a:r>
            <a:r>
              <a:rPr sz="3200" spc="5" dirty="0">
                <a:solidFill>
                  <a:schemeClr val="tx1"/>
                </a:solidFill>
              </a:rPr>
              <a:t> </a:t>
            </a:r>
            <a:r>
              <a:rPr sz="3200" spc="-60" dirty="0">
                <a:solidFill>
                  <a:schemeClr val="tx1"/>
                </a:solidFill>
              </a:rPr>
              <a:t>БЕЗ</a:t>
            </a:r>
            <a:r>
              <a:rPr sz="3200" spc="30" dirty="0">
                <a:solidFill>
                  <a:schemeClr val="tx1"/>
                </a:solidFill>
              </a:rPr>
              <a:t> </a:t>
            </a:r>
            <a:r>
              <a:rPr sz="3200" spc="-35" dirty="0">
                <a:solidFill>
                  <a:schemeClr val="tx1"/>
                </a:solidFill>
              </a:rPr>
              <a:t>ОГРАНИЧЕНИЙ</a:t>
            </a:r>
            <a:r>
              <a:rPr sz="3200" spc="-1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В</a:t>
            </a:r>
            <a:r>
              <a:rPr sz="3200" spc="35" dirty="0">
                <a:solidFill>
                  <a:schemeClr val="tx1"/>
                </a:solidFill>
              </a:rPr>
              <a:t> </a:t>
            </a:r>
            <a:r>
              <a:rPr sz="3200" spc="-75" dirty="0">
                <a:solidFill>
                  <a:schemeClr val="tx1"/>
                </a:solidFill>
              </a:rPr>
              <a:t>ВОЗРАСТЕ </a:t>
            </a:r>
            <a:r>
              <a:rPr sz="3200" spc="-83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ОТ</a:t>
            </a:r>
            <a:r>
              <a:rPr sz="3200" spc="2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5</a:t>
            </a:r>
            <a:r>
              <a:rPr sz="3200" spc="35" dirty="0">
                <a:solidFill>
                  <a:schemeClr val="tx1"/>
                </a:solidFill>
              </a:rPr>
              <a:t> </a:t>
            </a:r>
            <a:r>
              <a:rPr sz="3200" spc="-160" dirty="0">
                <a:solidFill>
                  <a:schemeClr val="tx1"/>
                </a:solidFill>
              </a:rPr>
              <a:t>ДО</a:t>
            </a:r>
            <a:r>
              <a:rPr sz="3200" spc="1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6</a:t>
            </a:r>
            <a:r>
              <a:rPr sz="3200" spc="30" dirty="0">
                <a:solidFill>
                  <a:schemeClr val="tx1"/>
                </a:solidFill>
              </a:rPr>
              <a:t> </a:t>
            </a:r>
            <a:r>
              <a:rPr sz="3200" spc="-55" dirty="0">
                <a:solidFill>
                  <a:schemeClr val="tx1"/>
                </a:solidFill>
              </a:rPr>
              <a:t>ЛЕТ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39" y="2636519"/>
            <a:ext cx="2375916" cy="39608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5411" y="2924555"/>
            <a:ext cx="3025139" cy="3276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5435" y="2421636"/>
            <a:ext cx="2782823" cy="4107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967740"/>
            <a:chOff x="144779" y="775716"/>
            <a:chExt cx="8999220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775716"/>
              <a:ext cx="8266176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1263396"/>
              <a:ext cx="4390644" cy="4800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3540" y="363982"/>
            <a:ext cx="7675880" cy="59484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Microsoft Sans Serif"/>
                <a:cs typeface="Microsoft Sans Serif"/>
              </a:rPr>
              <a:t>ПРОГРАММА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ОБУЧЕНИЯ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СОСТОИТ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5" dirty="0">
                <a:latin typeface="Microsoft Sans Serif"/>
                <a:cs typeface="Microsoft Sans Serif"/>
              </a:rPr>
              <a:t>ИЗ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УЧЕБНЫХ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80" dirty="0" smtClean="0">
                <a:latin typeface="Microsoft Sans Serif"/>
                <a:cs typeface="Microsoft Sans Serif"/>
              </a:rPr>
              <a:t>БЛОКОВ</a:t>
            </a:r>
            <a:endParaRPr lang="ru-RU" sz="3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ru-RU" sz="3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200" spc="-5" dirty="0" smtClean="0">
                <a:latin typeface="Times New Roman"/>
                <a:cs typeface="Times New Roman"/>
              </a:rPr>
              <a:t>    </a:t>
            </a:r>
            <a:r>
              <a:rPr sz="3200" spc="-5" dirty="0" smtClean="0">
                <a:latin typeface="Times New Roman"/>
                <a:cs typeface="Times New Roman"/>
              </a:rPr>
              <a:t>«</a:t>
            </a:r>
            <a:r>
              <a:rPr sz="3200" spc="-5" dirty="0" err="1" smtClean="0">
                <a:latin typeface="Times New Roman"/>
                <a:cs typeface="Times New Roman"/>
              </a:rPr>
              <a:t>Рисунок</a:t>
            </a:r>
            <a:r>
              <a:rPr sz="3200" spc="-5" dirty="0">
                <a:latin typeface="Times New Roman"/>
                <a:cs typeface="Times New Roman"/>
              </a:rPr>
              <a:t>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«Аппликация»,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«Рельефная</a:t>
            </a:r>
          </a:p>
          <a:p>
            <a:pPr marL="355600" marR="2950210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аппликация»,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«Объемная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аппликация»,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«Лепка»,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Times New Roman"/>
                <a:cs typeface="Times New Roman"/>
              </a:rPr>
              <a:t>«Тестоплатика»,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latin typeface="Times New Roman"/>
                <a:cs typeface="Times New Roman"/>
              </a:rPr>
              <a:t>«Бумагоплатика»,</a:t>
            </a:r>
            <a:endParaRPr sz="3200" dirty="0">
              <a:latin typeface="Times New Roman"/>
              <a:cs typeface="Times New Roman"/>
            </a:endParaRPr>
          </a:p>
          <a:p>
            <a:pPr marL="355600" marR="3580765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«Работа с </a:t>
            </a:r>
            <a:r>
              <a:rPr sz="3200" spc="-5" dirty="0">
                <a:latin typeface="Times New Roman"/>
                <a:cs typeface="Times New Roman"/>
              </a:rPr>
              <a:t>тканью,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нитками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веревкой».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2060448"/>
            <a:ext cx="3616452" cy="3313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856488"/>
            <a:ext cx="8936990" cy="1091565"/>
            <a:chOff x="207263" y="856488"/>
            <a:chExt cx="8936990" cy="1091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856488"/>
              <a:ext cx="7110983" cy="359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1222248"/>
              <a:ext cx="7447788" cy="35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1588008"/>
              <a:ext cx="3831336" cy="3596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546353"/>
            <a:ext cx="8004556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3594" algn="l"/>
                <a:tab pos="2256790" algn="l"/>
                <a:tab pos="5598160" algn="l"/>
              </a:tabLst>
            </a:pPr>
            <a:r>
              <a:rPr sz="2400" spc="-10" dirty="0">
                <a:solidFill>
                  <a:schemeClr val="tx1"/>
                </a:solidFill>
              </a:rPr>
              <a:t>ПРИ	</a:t>
            </a:r>
            <a:r>
              <a:rPr sz="2400" spc="-20" dirty="0">
                <a:solidFill>
                  <a:schemeClr val="tx1"/>
                </a:solidFill>
              </a:rPr>
              <a:t>ВЫПОЛНЕНИИ</a:t>
            </a:r>
            <a:r>
              <a:rPr sz="2400" spc="20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РАБОТ</a:t>
            </a:r>
            <a:r>
              <a:rPr sz="2400" spc="25" dirty="0">
                <a:solidFill>
                  <a:schemeClr val="tx1"/>
                </a:solidFill>
              </a:rPr>
              <a:t> </a:t>
            </a:r>
            <a:r>
              <a:rPr sz="2400" spc="-20" dirty="0">
                <a:solidFill>
                  <a:schemeClr val="tx1"/>
                </a:solidFill>
              </a:rPr>
              <a:t>ПРИМЕНЯЮТСЯ </a:t>
            </a:r>
            <a:r>
              <a:rPr sz="2400" spc="-15" dirty="0">
                <a:solidFill>
                  <a:schemeClr val="tx1"/>
                </a:solidFill>
              </a:rPr>
              <a:t> </a:t>
            </a:r>
            <a:r>
              <a:rPr sz="2400" spc="-70" dirty="0">
                <a:solidFill>
                  <a:schemeClr val="tx1"/>
                </a:solidFill>
              </a:rPr>
              <a:t>НЕСКОЛЬКО</a:t>
            </a:r>
            <a:r>
              <a:rPr sz="2400" spc="35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ТЕХНИК</a:t>
            </a:r>
            <a:r>
              <a:rPr sz="2400" spc="50" dirty="0">
                <a:solidFill>
                  <a:schemeClr val="tx1"/>
                </a:solidFill>
              </a:rPr>
              <a:t> </a:t>
            </a:r>
            <a:r>
              <a:rPr sz="2400" spc="-20" dirty="0">
                <a:solidFill>
                  <a:schemeClr val="tx1"/>
                </a:solidFill>
              </a:rPr>
              <a:t>ИСПОЛНЕНИЯ	</a:t>
            </a:r>
            <a:r>
              <a:rPr sz="2400" dirty="0">
                <a:solidFill>
                  <a:schemeClr val="tx1"/>
                </a:solidFill>
              </a:rPr>
              <a:t>В</a:t>
            </a:r>
            <a:r>
              <a:rPr sz="2400" spc="-60" dirty="0">
                <a:solidFill>
                  <a:schemeClr val="tx1"/>
                </a:solidFill>
              </a:rPr>
              <a:t> </a:t>
            </a:r>
            <a:r>
              <a:rPr sz="2400" spc="-65" dirty="0">
                <a:solidFill>
                  <a:schemeClr val="tx1"/>
                </a:solidFill>
              </a:rPr>
              <a:t>ОДНОЙ </a:t>
            </a:r>
            <a:r>
              <a:rPr sz="2400" spc="-625" dirty="0">
                <a:solidFill>
                  <a:schemeClr val="tx1"/>
                </a:solidFill>
              </a:rPr>
              <a:t> </a:t>
            </a:r>
            <a:r>
              <a:rPr sz="2400" spc="-40" dirty="0">
                <a:solidFill>
                  <a:schemeClr val="tx1"/>
                </a:solidFill>
              </a:rPr>
              <a:t>ТВОРЧЕСКОЙ	</a:t>
            </a:r>
            <a:r>
              <a:rPr sz="2400" spc="-35" dirty="0">
                <a:solidFill>
                  <a:schemeClr val="tx1"/>
                </a:solidFill>
              </a:rPr>
              <a:t>РАБОТЕ</a:t>
            </a: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741" y="1669033"/>
            <a:ext cx="7920355" cy="4897120"/>
            <a:chOff x="467868" y="1700784"/>
            <a:chExt cx="7920355" cy="48971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8" y="1845564"/>
              <a:ext cx="5111496" cy="2988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0552" y="1700784"/>
              <a:ext cx="2447544" cy="4032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5" y="5012435"/>
              <a:ext cx="4940808" cy="15849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112" y="765048"/>
            <a:ext cx="8629015" cy="5880100"/>
            <a:chOff x="515112" y="765048"/>
            <a:chExt cx="8629015" cy="588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2" y="765048"/>
              <a:ext cx="3528060" cy="2700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981456"/>
              <a:ext cx="3817620" cy="5087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940" y="3788664"/>
              <a:ext cx="3456432" cy="2855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215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Microsoft Sans Serif</vt:lpstr>
      <vt:lpstr>Times New Roman</vt:lpstr>
      <vt:lpstr>Trebuchet MS</vt:lpstr>
      <vt:lpstr>Wingdings 3</vt:lpstr>
      <vt:lpstr>Аспект</vt:lpstr>
      <vt:lpstr>Презентация PowerPoint</vt:lpstr>
      <vt:lpstr>ЦЕЛЬ ПРОГРАММЫ</vt:lpstr>
      <vt:lpstr>Презентация PowerPoint</vt:lpstr>
      <vt:lpstr>Презентация PowerPoint</vt:lpstr>
      <vt:lpstr>Презентация PowerPoint</vt:lpstr>
      <vt:lpstr>ПРОГРАММА РАССЧИТАНА НА ВСЕХ  ДЕТЕЙ БЕЗ ОГРАНИЧЕНИЙ В ВОЗРАСТЕ  ОТ 5 ДО 6 ЛЕТ</vt:lpstr>
      <vt:lpstr>Презентация PowerPoint</vt:lpstr>
      <vt:lpstr>ПРИ ВЫПОЛНЕНИИ РАБОТ ПРИМЕНЯЮТСЯ  НЕСКОЛЬКО ТЕХНИК ИСПОЛНЕНИЯ В ОДНОЙ  ТВОРЧЕСКОЙ РАБОТЕ</vt:lpstr>
      <vt:lpstr>Презентация PowerPoint</vt:lpstr>
      <vt:lpstr>ЕЖЕГОДНО ТВОРЧЕСКИМИ РАБОТАМИ РЕБЯТ УКРАШАЕТСЯ НОВОГОДНЯЯ ЕЛКА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Варик</dc:creator>
  <cp:lastModifiedBy>Рыбакова Наталья</cp:lastModifiedBy>
  <cp:revision>2</cp:revision>
  <dcterms:created xsi:type="dcterms:W3CDTF">2024-01-24T11:55:20Z</dcterms:created>
  <dcterms:modified xsi:type="dcterms:W3CDTF">2024-01-25T08:41:41Z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2024-01-24T00:00:00Z</vt:filetime>
  </property>
</Properties>
</file>