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3" r:id="rId6"/>
    <p:sldId id="272" r:id="rId7"/>
    <p:sldId id="271" r:id="rId8"/>
    <p:sldId id="274" r:id="rId9"/>
    <p:sldId id="275" r:id="rId10"/>
  </p:sldIdLst>
  <p:sldSz cx="9144000" cy="6858000" type="screen4x3"/>
  <p:notesSz cx="6858000" cy="9144000"/>
  <p:embeddedFontLst>
    <p:embeddedFont>
      <p:font typeface="Franklin Gothic Demi" charset="0"/>
      <p:regular r:id="rId11"/>
      <p:italic r:id="rId12"/>
    </p:embeddedFont>
    <p:embeddedFont>
      <p:font typeface="Comic Sans MS" pitchFamily="66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99"/>
    <a:srgbClr val="660066"/>
    <a:srgbClr val="8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857364"/>
            <a:ext cx="6143668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0436" y="3613139"/>
            <a:ext cx="505949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0495" y="6356350"/>
            <a:ext cx="33593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11522" y="6356350"/>
            <a:ext cx="24752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29.09.2020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29.09.2020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29.09.2020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268760"/>
            <a:ext cx="6480720" cy="3100334"/>
          </a:xfrm>
        </p:spPr>
        <p:txBody>
          <a:bodyPr anchor="ctr"/>
          <a:lstStyle/>
          <a:p>
            <a:r>
              <a:rPr lang="ru-RU" sz="2000" b="1" dirty="0">
                <a:latin typeface="Franklin Gothic Demi" panose="020B0703020102020204" pitchFamily="34" charset="0"/>
              </a:rPr>
              <a:t/>
            </a:r>
            <a:br>
              <a:rPr lang="ru-RU" sz="2000" b="1" dirty="0">
                <a:latin typeface="Franklin Gothic Demi" panose="020B0703020102020204" pitchFamily="34" charset="0"/>
              </a:rPr>
            </a:br>
            <a:r>
              <a:rPr lang="ru-RU" sz="2000" b="1" dirty="0">
                <a:latin typeface="Franklin Gothic Demi" panose="020B0703020102020204" pitchFamily="34" charset="0"/>
              </a:rPr>
              <a:t/>
            </a:r>
            <a:br>
              <a:rPr lang="ru-RU" sz="2000" b="1" dirty="0">
                <a:latin typeface="Franklin Gothic Demi" panose="020B0703020102020204" pitchFamily="34" charset="0"/>
              </a:rPr>
            </a:br>
            <a:r>
              <a:rPr lang="ru-RU" sz="2000" b="1" dirty="0">
                <a:latin typeface="Franklin Gothic Demi" panose="020B0703020102020204" pitchFamily="34" charset="0"/>
              </a:rPr>
              <a:t>ДОПОЛНИТЕЛЬНАЯ ОБЩЕОБРАЗОВАТЕЛЬНАЯ ПРОГРАММА</a:t>
            </a:r>
            <a:br>
              <a:rPr lang="ru-RU" sz="2000" b="1" dirty="0">
                <a:latin typeface="Franklin Gothic Demi" panose="020B0703020102020204" pitchFamily="34" charset="0"/>
              </a:rPr>
            </a:br>
            <a:r>
              <a:rPr lang="ru-RU" sz="2000" b="1" dirty="0">
                <a:latin typeface="Franklin Gothic Demi" panose="020B07030201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АБВГДейка</a:t>
            </a:r>
            <a:r>
              <a:rPr lang="ru-RU" sz="20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» </a:t>
            </a:r>
            <a:r>
              <a:rPr lang="ru-RU" sz="2000" b="1" dirty="0">
                <a:latin typeface="Franklin Gothic Demi" panose="020B0703020102020204" pitchFamily="34" charset="0"/>
              </a:rPr>
              <a:t/>
            </a:r>
            <a:br>
              <a:rPr lang="ru-RU" sz="2000" b="1" dirty="0">
                <a:latin typeface="Franklin Gothic Demi" panose="020B0703020102020204" pitchFamily="34" charset="0"/>
              </a:rPr>
            </a:br>
            <a:r>
              <a:rPr lang="ru-RU" sz="2000" b="1" dirty="0">
                <a:latin typeface="Franklin Gothic Demi" panose="020B0703020102020204" pitchFamily="34" charset="0"/>
              </a:rPr>
              <a:t>(</a:t>
            </a:r>
            <a:r>
              <a:rPr lang="ru-RU" sz="2000" b="1" i="1" dirty="0">
                <a:latin typeface="Franklin Gothic Demi" panose="020B0703020102020204" pitchFamily="34" charset="0"/>
              </a:rPr>
              <a:t>по подготовке детей к обучению грамоте и первоначальных навыков письма)</a:t>
            </a:r>
            <a:r>
              <a:rPr lang="ru-RU" sz="2000" b="1" dirty="0">
                <a:latin typeface="Franklin Gothic Demi" panose="020B0703020102020204" pitchFamily="34" charset="0"/>
              </a:rPr>
              <a:t> </a:t>
            </a:r>
            <a:br>
              <a:rPr lang="ru-RU" sz="2000" b="1" dirty="0">
                <a:latin typeface="Franklin Gothic Demi" panose="020B070302010202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Возраст детей: 5-7 лет</a:t>
            </a:r>
            <a:r>
              <a:rPr lang="ru-RU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Franklin Gothic Demi" panose="020B0703020102020204" pitchFamily="34" charset="0"/>
              </a:rPr>
            </a:b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Franklin Gothic Demi" panose="020B0703020102020204" pitchFamily="34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013176"/>
            <a:ext cx="5643032" cy="1368152"/>
          </a:xfrm>
        </p:spPr>
        <p:txBody>
          <a:bodyPr anchor="ctr"/>
          <a:lstStyle/>
          <a:p>
            <a:r>
              <a:rPr lang="ru-RU" sz="2000" b="1" dirty="0"/>
              <a:t>Разработано: воспитатель </a:t>
            </a:r>
          </a:p>
          <a:p>
            <a:r>
              <a:rPr lang="ru-RU" sz="2000" b="1" dirty="0"/>
              <a:t>                             Жукова Ж.А.</a:t>
            </a:r>
          </a:p>
        </p:txBody>
      </p:sp>
    </p:spTree>
    <p:extLst>
      <p:ext uri="{BB962C8B-B14F-4D97-AF65-F5344CB8AC3E}">
        <p14:creationId xmlns:p14="http://schemas.microsoft.com/office/powerpoint/2010/main" xmlns="" val="249470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ACE8BF8-7261-405C-9D70-0D56F56FB8DE}"/>
              </a:ext>
            </a:extLst>
          </p:cNvPr>
          <p:cNvSpPr/>
          <p:nvPr/>
        </p:nvSpPr>
        <p:spPr>
          <a:xfrm>
            <a:off x="971600" y="620688"/>
            <a:ext cx="7488832" cy="397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 программы</a:t>
            </a:r>
            <a:r>
              <a:rPr lang="ru-RU" sz="24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99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дошкольников к обучению чтению.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  <a:endParaRPr lang="ru-RU" sz="2400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слухового внимания и фонематического восприятия.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звукобуквенного анализа слова.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навыков чтения и первоначальных навыков письма.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424F42-1B71-4038-94D6-BFD21BEB7F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365104"/>
            <a:ext cx="2736304" cy="20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40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CF3BC6E-9AC2-4820-B18E-B1071FFEEA88}"/>
              </a:ext>
            </a:extLst>
          </p:cNvPr>
          <p:cNvSpPr/>
          <p:nvPr/>
        </p:nvSpPr>
        <p:spPr>
          <a:xfrm>
            <a:off x="899592" y="692697"/>
            <a:ext cx="7560840" cy="161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грамоте </a:t>
            </a:r>
            <a:r>
              <a:rPr lang="ru-RU" sz="20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сложный процесс, который включает несколько этапов: 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год обучения</a:t>
            </a:r>
            <a:r>
              <a:rPr lang="ru-RU" sz="20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(дети 5-6 лет) - подготовка к звуковому анализу слова;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C90003-507E-4D93-BF58-95A3957B59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070796"/>
            <a:ext cx="3059832" cy="2036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182B2E-A19A-4959-9DAD-E35D0BEA70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306600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95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3435215-55DF-4B6B-8CEC-0D1DDBB85CF9}"/>
              </a:ext>
            </a:extLst>
          </p:cNvPr>
          <p:cNvSpPr/>
          <p:nvPr/>
        </p:nvSpPr>
        <p:spPr>
          <a:xfrm>
            <a:off x="1115616" y="908720"/>
            <a:ext cx="6912768" cy="4894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этапа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детей   к овладению звуковым анализом слов.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для детей 5-6 лет.</a:t>
            </a:r>
            <a:endParaRPr lang="ru-RU" sz="20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Научить их определять в слове первый звук, наличие звука в слове, часто встречающийся звук в стихотворении.                                                                                                             2.Сформировать у детей действия интонирования, протягивания,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пропевания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звука в слове.                                                                                                                                                                3. Обеспечить практическое знакомство с твердыми и мягкими согласными без введения соответствующих терминов. Учить различать их на слух.                                                                                4. Введение терминов "звук" и "слово".                                                                                                        5. Научить называть слова с заданным звуком.                   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6. Воспитывать речевое внимание и фонематический слух.</a:t>
            </a:r>
            <a:endParaRPr lang="ru-RU" sz="14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78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8EFAF6E-EA09-4199-BFC5-427CD17FF988}"/>
              </a:ext>
            </a:extLst>
          </p:cNvPr>
          <p:cNvSpPr/>
          <p:nvPr/>
        </p:nvSpPr>
        <p:spPr>
          <a:xfrm>
            <a:off x="971600" y="382525"/>
            <a:ext cx="7992888" cy="609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результаты. </a:t>
            </a:r>
            <a:endParaRPr lang="ru-RU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Сформированы такие умения и навыки детей, которые будут способствовать успешному школьному обучению: </a:t>
            </a:r>
            <a:endParaRPr lang="ru-RU" sz="16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5-6 лет</a:t>
            </a:r>
            <a:endParaRPr lang="ru-RU" sz="16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 фонематический слух и восприятие;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произносить все звуки; </a:t>
            </a:r>
            <a:endParaRPr lang="ru-RU" sz="16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выделять из слов звуки; </a:t>
            </a:r>
            <a:endParaRPr lang="ru-RU" sz="16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отчетливо и ясно произносить слова;</a:t>
            </a:r>
            <a:endParaRPr lang="ru-RU" sz="16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усвоение лексико-грамматического строя речи;</a:t>
            </a:r>
            <a:endParaRPr lang="ru-RU" sz="16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выделять слова и предложения из речи;</a:t>
            </a:r>
            <a:endParaRPr lang="ru-RU" sz="16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соблюдать орфоэпические нормы произношения; </a:t>
            </a:r>
            <a:endParaRPr lang="ru-RU" sz="16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речи, навыки звукового анализа и синтеза; </a:t>
            </a:r>
            <a:endParaRPr lang="ru-RU" sz="16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раскрывать смысл несложных слов; </a:t>
            </a:r>
            <a:endParaRPr lang="ru-RU" sz="16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пересказывать сказку, рассказ (небольшие по содержанию) по опорным иллюстрациям составлять предложения, по опорным словам, по заданной теме.</a:t>
            </a:r>
            <a:endParaRPr lang="ru-RU" sz="16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Сформированность навыков, которые позволят ребёнку овладеть не только чтением, но и подготовят его к более сложному виду письменной речи – письму: </a:t>
            </a:r>
            <a:endParaRPr lang="ru-RU" sz="1600" b="1" dirty="0">
              <a:solidFill>
                <a:srgbClr val="99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52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E38BD90-0F4E-4D0A-BFA9-723BC03C6FB9}"/>
              </a:ext>
            </a:extLst>
          </p:cNvPr>
          <p:cNvSpPr/>
          <p:nvPr/>
        </p:nvSpPr>
        <p:spPr>
          <a:xfrm>
            <a:off x="1331640" y="1124744"/>
            <a:ext cx="6768752" cy="376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этап (второй год обучения) дети 6-7 лет </a:t>
            </a:r>
            <a:r>
              <a:rPr lang="ru-RU" sz="20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навыков чтения и первоначальных навыков письма. Методика формирования элементарных навыков чтения и письма строится на 4 раздела. 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со всеми звуками и буквами русского языка.</a:t>
            </a:r>
            <a:endParaRPr lang="ru-RU" sz="2000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звукобуквенного анализа слова.</a:t>
            </a:r>
            <a:endParaRPr lang="ru-RU" sz="2000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чтению.</a:t>
            </a:r>
            <a:endParaRPr lang="ru-RU" sz="2000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первоначальных навыков письма.</a:t>
            </a:r>
            <a:endParaRPr lang="ru-RU" sz="2000" dirty="0">
              <a:solidFill>
                <a:srgbClr val="99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6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A5A84FA-FD82-433F-8F76-B5130440DEEE}"/>
              </a:ext>
            </a:extLst>
          </p:cNvPr>
          <p:cNvSpPr/>
          <p:nvPr/>
        </p:nvSpPr>
        <p:spPr>
          <a:xfrm>
            <a:off x="971600" y="1072443"/>
            <a:ext cx="7488832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год обучения</a:t>
            </a:r>
            <a:r>
              <a:rPr lang="ru-RU" sz="2000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этап (дети 6-7 лет)- формирование элементарных навыков чтения и первоначальных навыков письма.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3559853-7E41-465C-8169-7CDBDD469D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6544" y="2564904"/>
            <a:ext cx="3563888" cy="25170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1C43A7-7461-48C6-87A0-8F18272BE7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142" y="2276872"/>
            <a:ext cx="2999224" cy="42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55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73841B-7407-4A3C-A82F-97E68F2CFD2A}"/>
              </a:ext>
            </a:extLst>
          </p:cNvPr>
          <p:cNvSpPr/>
          <p:nvPr/>
        </p:nvSpPr>
        <p:spPr>
          <a:xfrm>
            <a:off x="1043608" y="332656"/>
            <a:ext cx="7848872" cy="600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6-7 лет.</a:t>
            </a:r>
            <a:endParaRPr lang="ru-RU" sz="14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развито зрительно-пространственные представления </a:t>
            </a:r>
            <a:endParaRPr lang="ru-RU" sz="14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графо-моторные навыки  </a:t>
            </a:r>
            <a:endParaRPr lang="ru-RU" sz="14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тонкая ручная моторика </a:t>
            </a:r>
            <a:endParaRPr lang="ru-RU" sz="14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Сформированность навыка чтения:</a:t>
            </a:r>
            <a:endParaRPr lang="ru-RU" sz="14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Овладение звукобуквенными обозначениями;</a:t>
            </a:r>
            <a:endParaRPr lang="ru-RU" sz="14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Овладение слиянием букв в слоги разной степени трудности;</a:t>
            </a:r>
            <a:endParaRPr lang="ru-RU" sz="14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Овладение умением читать и одновременно понимать смысл читаемого слова;</a:t>
            </a:r>
            <a:endParaRPr lang="ru-RU" sz="14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Овладение умением читать и воспринимать прочитанные слова в качестве частей какого-то смыслового целого: словосочетания, предложения, текста.</a:t>
            </a:r>
            <a:endParaRPr lang="ru-RU" sz="1400" b="1" dirty="0">
              <a:solidFill>
                <a:srgbClr val="99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 ребенка должен быть хорошо подготовлен двигательный аппарат, особенно мелкая мускулатура руки, развиты координация движения, восприятие, внимание, память, мышление. </a:t>
            </a:r>
            <a:endParaRPr lang="ru-RU" sz="1400" b="1" dirty="0">
              <a:solidFill>
                <a:srgbClr val="99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90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6394F76-D603-4EF0-97D0-0CB2359EE027}"/>
              </a:ext>
            </a:extLst>
          </p:cNvPr>
          <p:cNvSpPr/>
          <p:nvPr/>
        </p:nvSpPr>
        <p:spPr>
          <a:xfrm>
            <a:off x="1476303" y="1340768"/>
            <a:ext cx="6191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0099"/>
                </a:solidFill>
                <a:effectLst/>
              </a:rPr>
              <a:t>Спасибо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0099"/>
                </a:solidFill>
                <a:effectLst/>
              </a:rPr>
              <a:t> за внимание 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0099"/>
                </a:solidFill>
                <a:effectLst/>
                <a:sym typeface="Wingdings" panose="05000000000000000000" pitchFamily="2" charset="2"/>
              </a:rPr>
              <a:t>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990099"/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9F0488-07F5-42DD-A78E-5F732719C5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03" y="3426839"/>
            <a:ext cx="5292080" cy="232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25915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346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Franklin Gothic Demi</vt:lpstr>
      <vt:lpstr>Comic Sans MS</vt:lpstr>
      <vt:lpstr>Times New Roman</vt:lpstr>
      <vt:lpstr>Calibri</vt:lpstr>
      <vt:lpstr>Symbol</vt:lpstr>
      <vt:lpstr>Wingdings</vt:lpstr>
      <vt:lpstr>1_Тема Office</vt:lpstr>
      <vt:lpstr>  ДОПОЛНИТЕЛЬНАЯ ОБЩЕОБРАЗОВАТЕЛЬНАЯ ПРОГРАММА  «АБВГДейка»  (по подготовке детей к обучению грамоте и первоначальных навыков письма)  Возраст детей: 5-7 лет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Ксюнечка</cp:lastModifiedBy>
  <cp:revision>100</cp:revision>
  <dcterms:created xsi:type="dcterms:W3CDTF">2014-07-06T18:18:01Z</dcterms:created>
  <dcterms:modified xsi:type="dcterms:W3CDTF">2020-09-29T05:51:14Z</dcterms:modified>
</cp:coreProperties>
</file>